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7"/>
  </p:notesMasterIdLst>
  <p:sldIdLst>
    <p:sldId id="257"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9E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0760" autoAdjust="0"/>
  </p:normalViewPr>
  <p:slideViewPr>
    <p:cSldViewPr snapToGrid="0">
      <p:cViewPr varScale="1">
        <p:scale>
          <a:sx n="111" d="100"/>
          <a:sy n="111" d="100"/>
        </p:scale>
        <p:origin x="51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X-Orr, David" userId="5358b808-037f-4740-849d-b7de750dffb5" providerId="ADAL" clId="{05620827-94A5-4111-B9E6-D77802669BC4}"/>
    <pc:docChg chg="modSld">
      <pc:chgData name="TEX-Orr, David" userId="5358b808-037f-4740-849d-b7de750dffb5" providerId="ADAL" clId="{05620827-94A5-4111-B9E6-D77802669BC4}" dt="2022-12-20T22:05:31.955" v="0" actId="478"/>
      <pc:docMkLst>
        <pc:docMk/>
      </pc:docMkLst>
      <pc:sldChg chg="delSp">
        <pc:chgData name="TEX-Orr, David" userId="5358b808-037f-4740-849d-b7de750dffb5" providerId="ADAL" clId="{05620827-94A5-4111-B9E6-D77802669BC4}" dt="2022-12-20T22:05:31.955" v="0" actId="478"/>
        <pc:sldMkLst>
          <pc:docMk/>
          <pc:sldMk cId="2475805559" sldId="257"/>
        </pc:sldMkLst>
        <pc:picChg chg="del">
          <ac:chgData name="TEX-Orr, David" userId="5358b808-037f-4740-849d-b7de750dffb5" providerId="ADAL" clId="{05620827-94A5-4111-B9E6-D77802669BC4}" dt="2022-12-20T22:05:31.955" v="0" actId="478"/>
          <ac:picMkLst>
            <pc:docMk/>
            <pc:sldMk cId="2475805559" sldId="257"/>
            <ac:picMk id="19" creationId="{E8F31343-5F7E-4836-98CF-D9335AB8FB4D}"/>
          </ac:picMkLst>
        </pc:picChg>
      </pc:sldChg>
    </pc:docChg>
  </pc:docChgLst>
  <pc:docChgLst>
    <pc:chgData name="TEX-Orr, David" userId="5358b808-037f-4740-849d-b7de750dffb5" providerId="ADAL" clId="{B37630AE-73C6-4D16-9ED3-594318B63400}"/>
    <pc:docChg chg="modSld">
      <pc:chgData name="TEX-Orr, David" userId="5358b808-037f-4740-849d-b7de750dffb5" providerId="ADAL" clId="{B37630AE-73C6-4D16-9ED3-594318B63400}" dt="2023-01-09T22:03:18.903" v="3" actId="20577"/>
      <pc:docMkLst>
        <pc:docMk/>
      </pc:docMkLst>
      <pc:sldChg chg="modSp mod">
        <pc:chgData name="TEX-Orr, David" userId="5358b808-037f-4740-849d-b7de750dffb5" providerId="ADAL" clId="{B37630AE-73C6-4D16-9ED3-594318B63400}" dt="2023-01-09T22:03:18.903" v="3" actId="20577"/>
        <pc:sldMkLst>
          <pc:docMk/>
          <pc:sldMk cId="2475805559" sldId="257"/>
        </pc:sldMkLst>
        <pc:spChg chg="mod">
          <ac:chgData name="TEX-Orr, David" userId="5358b808-037f-4740-849d-b7de750dffb5" providerId="ADAL" clId="{B37630AE-73C6-4D16-9ED3-594318B63400}" dt="2023-01-09T22:03:18.903" v="3" actId="20577"/>
          <ac:spMkLst>
            <pc:docMk/>
            <pc:sldMk cId="2475805559" sldId="257"/>
            <ac:spMk id="4" creationId="{1E064473-2BF7-44A9-A0FD-2053F5DBEDC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CAF884-D659-4251-9188-0D69B54C4B99}"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5C44199C-D35B-4232-B3CF-B160BC3CC859}">
      <dgm:prSet phldrT="[Text]"/>
      <dgm:spPr/>
      <dgm:t>
        <a:bodyPr/>
        <a:lstStyle/>
        <a:p>
          <a:r>
            <a:rPr lang="en-US" dirty="0"/>
            <a:t>Reduce</a:t>
          </a:r>
        </a:p>
      </dgm:t>
    </dgm:pt>
    <dgm:pt modelId="{8234AD76-40D0-48A7-9D52-1C0C7074C6B5}" type="parTrans" cxnId="{EFCE188F-F3F5-4300-B4F1-DC863988E4F6}">
      <dgm:prSet/>
      <dgm:spPr/>
      <dgm:t>
        <a:bodyPr/>
        <a:lstStyle/>
        <a:p>
          <a:endParaRPr lang="en-US"/>
        </a:p>
      </dgm:t>
    </dgm:pt>
    <dgm:pt modelId="{B917EA48-B3F7-4F8A-8E5D-723B119DDA6B}" type="sibTrans" cxnId="{EFCE188F-F3F5-4300-B4F1-DC863988E4F6}">
      <dgm:prSet/>
      <dgm:spPr/>
      <dgm:t>
        <a:bodyPr/>
        <a:lstStyle/>
        <a:p>
          <a:endParaRPr lang="en-US"/>
        </a:p>
      </dgm:t>
    </dgm:pt>
    <dgm:pt modelId="{8A612FFE-111E-4573-B124-96BA04ECD4C8}">
      <dgm:prSet phldrT="[Text]"/>
      <dgm:spPr/>
      <dgm:t>
        <a:bodyPr/>
        <a:lstStyle/>
        <a:p>
          <a:r>
            <a:rPr lang="en-US" dirty="0"/>
            <a:t>Reuse</a:t>
          </a:r>
        </a:p>
      </dgm:t>
    </dgm:pt>
    <dgm:pt modelId="{222108EF-DE7A-43A3-8305-28C34A911634}" type="parTrans" cxnId="{7956BE4F-DD40-4BC0-8BDA-9278E88415D2}">
      <dgm:prSet/>
      <dgm:spPr/>
      <dgm:t>
        <a:bodyPr/>
        <a:lstStyle/>
        <a:p>
          <a:endParaRPr lang="en-US"/>
        </a:p>
      </dgm:t>
    </dgm:pt>
    <dgm:pt modelId="{E88BE246-33F5-4D31-BFD4-E7906D4A14C7}" type="sibTrans" cxnId="{7956BE4F-DD40-4BC0-8BDA-9278E88415D2}">
      <dgm:prSet/>
      <dgm:spPr/>
      <dgm:t>
        <a:bodyPr/>
        <a:lstStyle/>
        <a:p>
          <a:endParaRPr lang="en-US"/>
        </a:p>
      </dgm:t>
    </dgm:pt>
    <dgm:pt modelId="{4C25A84B-4742-44CB-BC1B-4A7C1D7DDF31}">
      <dgm:prSet phldrT="[Text]"/>
      <dgm:spPr/>
      <dgm:t>
        <a:bodyPr/>
        <a:lstStyle/>
        <a:p>
          <a:r>
            <a:rPr lang="en-US" dirty="0"/>
            <a:t>Recycle</a:t>
          </a:r>
        </a:p>
      </dgm:t>
    </dgm:pt>
    <dgm:pt modelId="{5DC02CAC-21F2-4A2A-9331-0968905E6E2C}" type="parTrans" cxnId="{E67EA4F4-F4EE-4695-9A80-827E741727EC}">
      <dgm:prSet/>
      <dgm:spPr/>
      <dgm:t>
        <a:bodyPr/>
        <a:lstStyle/>
        <a:p>
          <a:endParaRPr lang="en-US"/>
        </a:p>
      </dgm:t>
    </dgm:pt>
    <dgm:pt modelId="{57F1C140-D68A-497C-8703-676EBF401CE6}" type="sibTrans" cxnId="{E67EA4F4-F4EE-4695-9A80-827E741727EC}">
      <dgm:prSet/>
      <dgm:spPr/>
      <dgm:t>
        <a:bodyPr/>
        <a:lstStyle/>
        <a:p>
          <a:endParaRPr lang="en-US"/>
        </a:p>
      </dgm:t>
    </dgm:pt>
    <dgm:pt modelId="{373157C9-F5E7-4E0C-BED5-ED818FD380D5}" type="pres">
      <dgm:prSet presAssocID="{44CAF884-D659-4251-9188-0D69B54C4B99}" presName="Name0" presStyleCnt="0">
        <dgm:presLayoutVars>
          <dgm:dir/>
          <dgm:resizeHandles val="exact"/>
        </dgm:presLayoutVars>
      </dgm:prSet>
      <dgm:spPr/>
    </dgm:pt>
    <dgm:pt modelId="{9C52C193-2569-4931-A718-599A485BD185}" type="pres">
      <dgm:prSet presAssocID="{5C44199C-D35B-4232-B3CF-B160BC3CC859}" presName="node" presStyleLbl="node1" presStyleIdx="0" presStyleCnt="3">
        <dgm:presLayoutVars>
          <dgm:bulletEnabled val="1"/>
        </dgm:presLayoutVars>
      </dgm:prSet>
      <dgm:spPr/>
    </dgm:pt>
    <dgm:pt modelId="{9A4ACC38-AA56-4EE9-B671-D14847A09857}" type="pres">
      <dgm:prSet presAssocID="{B917EA48-B3F7-4F8A-8E5D-723B119DDA6B}" presName="sibTrans" presStyleLbl="sibTrans2D1" presStyleIdx="0" presStyleCnt="2"/>
      <dgm:spPr/>
    </dgm:pt>
    <dgm:pt modelId="{F299F641-2FB4-4AAD-B682-F21E125B53F5}" type="pres">
      <dgm:prSet presAssocID="{B917EA48-B3F7-4F8A-8E5D-723B119DDA6B}" presName="connectorText" presStyleLbl="sibTrans2D1" presStyleIdx="0" presStyleCnt="2"/>
      <dgm:spPr/>
    </dgm:pt>
    <dgm:pt modelId="{D379E20E-52E4-4BD9-9AC2-2D2726C2EFC0}" type="pres">
      <dgm:prSet presAssocID="{8A612FFE-111E-4573-B124-96BA04ECD4C8}" presName="node" presStyleLbl="node1" presStyleIdx="1" presStyleCnt="3">
        <dgm:presLayoutVars>
          <dgm:bulletEnabled val="1"/>
        </dgm:presLayoutVars>
      </dgm:prSet>
      <dgm:spPr/>
    </dgm:pt>
    <dgm:pt modelId="{19156887-65C8-4530-BF1B-1A5BCB679853}" type="pres">
      <dgm:prSet presAssocID="{E88BE246-33F5-4D31-BFD4-E7906D4A14C7}" presName="sibTrans" presStyleLbl="sibTrans2D1" presStyleIdx="1" presStyleCnt="2"/>
      <dgm:spPr/>
    </dgm:pt>
    <dgm:pt modelId="{0BBCE7BC-E24C-4760-9147-B5F60A3231E0}" type="pres">
      <dgm:prSet presAssocID="{E88BE246-33F5-4D31-BFD4-E7906D4A14C7}" presName="connectorText" presStyleLbl="sibTrans2D1" presStyleIdx="1" presStyleCnt="2"/>
      <dgm:spPr/>
    </dgm:pt>
    <dgm:pt modelId="{173E41FA-0B2C-40D8-971E-76E7E726EA80}" type="pres">
      <dgm:prSet presAssocID="{4C25A84B-4742-44CB-BC1B-4A7C1D7DDF31}" presName="node" presStyleLbl="node1" presStyleIdx="2" presStyleCnt="3">
        <dgm:presLayoutVars>
          <dgm:bulletEnabled val="1"/>
        </dgm:presLayoutVars>
      </dgm:prSet>
      <dgm:spPr/>
    </dgm:pt>
  </dgm:ptLst>
  <dgm:cxnLst>
    <dgm:cxn modelId="{8F1F804B-916A-495B-9ED1-C798949AAC8A}" type="presOf" srcId="{B917EA48-B3F7-4F8A-8E5D-723B119DDA6B}" destId="{9A4ACC38-AA56-4EE9-B671-D14847A09857}" srcOrd="0" destOrd="0" presId="urn:microsoft.com/office/officeart/2005/8/layout/process1"/>
    <dgm:cxn modelId="{7956BE4F-DD40-4BC0-8BDA-9278E88415D2}" srcId="{44CAF884-D659-4251-9188-0D69B54C4B99}" destId="{8A612FFE-111E-4573-B124-96BA04ECD4C8}" srcOrd="1" destOrd="0" parTransId="{222108EF-DE7A-43A3-8305-28C34A911634}" sibTransId="{E88BE246-33F5-4D31-BFD4-E7906D4A14C7}"/>
    <dgm:cxn modelId="{C6360273-5786-4B47-9ADF-D0A2D10ADC67}" type="presOf" srcId="{44CAF884-D659-4251-9188-0D69B54C4B99}" destId="{373157C9-F5E7-4E0C-BED5-ED818FD380D5}" srcOrd="0" destOrd="0" presId="urn:microsoft.com/office/officeart/2005/8/layout/process1"/>
    <dgm:cxn modelId="{50056983-519D-4B80-A8C3-1BA68E704870}" type="presOf" srcId="{E88BE246-33F5-4D31-BFD4-E7906D4A14C7}" destId="{0BBCE7BC-E24C-4760-9147-B5F60A3231E0}" srcOrd="1" destOrd="0" presId="urn:microsoft.com/office/officeart/2005/8/layout/process1"/>
    <dgm:cxn modelId="{EFCE188F-F3F5-4300-B4F1-DC863988E4F6}" srcId="{44CAF884-D659-4251-9188-0D69B54C4B99}" destId="{5C44199C-D35B-4232-B3CF-B160BC3CC859}" srcOrd="0" destOrd="0" parTransId="{8234AD76-40D0-48A7-9D52-1C0C7074C6B5}" sibTransId="{B917EA48-B3F7-4F8A-8E5D-723B119DDA6B}"/>
    <dgm:cxn modelId="{7DF03396-D121-4B96-B315-D9CFB1AFAED1}" type="presOf" srcId="{8A612FFE-111E-4573-B124-96BA04ECD4C8}" destId="{D379E20E-52E4-4BD9-9AC2-2D2726C2EFC0}" srcOrd="0" destOrd="0" presId="urn:microsoft.com/office/officeart/2005/8/layout/process1"/>
    <dgm:cxn modelId="{3A7DFAB4-E736-4A07-9390-FA0AA2E2A5EE}" type="presOf" srcId="{5C44199C-D35B-4232-B3CF-B160BC3CC859}" destId="{9C52C193-2569-4931-A718-599A485BD185}" srcOrd="0" destOrd="0" presId="urn:microsoft.com/office/officeart/2005/8/layout/process1"/>
    <dgm:cxn modelId="{7B830DB7-0A3A-4A83-A2B8-08548D82D747}" type="presOf" srcId="{E88BE246-33F5-4D31-BFD4-E7906D4A14C7}" destId="{19156887-65C8-4530-BF1B-1A5BCB679853}" srcOrd="0" destOrd="0" presId="urn:microsoft.com/office/officeart/2005/8/layout/process1"/>
    <dgm:cxn modelId="{7BB88ED1-6F80-4381-8193-A9A8C02AC1FB}" type="presOf" srcId="{4C25A84B-4742-44CB-BC1B-4A7C1D7DDF31}" destId="{173E41FA-0B2C-40D8-971E-76E7E726EA80}" srcOrd="0" destOrd="0" presId="urn:microsoft.com/office/officeart/2005/8/layout/process1"/>
    <dgm:cxn modelId="{E67EA4F4-F4EE-4695-9A80-827E741727EC}" srcId="{44CAF884-D659-4251-9188-0D69B54C4B99}" destId="{4C25A84B-4742-44CB-BC1B-4A7C1D7DDF31}" srcOrd="2" destOrd="0" parTransId="{5DC02CAC-21F2-4A2A-9331-0968905E6E2C}" sibTransId="{57F1C140-D68A-497C-8703-676EBF401CE6}"/>
    <dgm:cxn modelId="{6BCDDAF9-6728-4296-A1B7-5C82EE34D628}" type="presOf" srcId="{B917EA48-B3F7-4F8A-8E5D-723B119DDA6B}" destId="{F299F641-2FB4-4AAD-B682-F21E125B53F5}" srcOrd="1" destOrd="0" presId="urn:microsoft.com/office/officeart/2005/8/layout/process1"/>
    <dgm:cxn modelId="{70E227F9-27B7-4332-8F1D-ECF54D8E0FE1}" type="presParOf" srcId="{373157C9-F5E7-4E0C-BED5-ED818FD380D5}" destId="{9C52C193-2569-4931-A718-599A485BD185}" srcOrd="0" destOrd="0" presId="urn:microsoft.com/office/officeart/2005/8/layout/process1"/>
    <dgm:cxn modelId="{58E97FCB-4312-4E44-808A-E042A7B02113}" type="presParOf" srcId="{373157C9-F5E7-4E0C-BED5-ED818FD380D5}" destId="{9A4ACC38-AA56-4EE9-B671-D14847A09857}" srcOrd="1" destOrd="0" presId="urn:microsoft.com/office/officeart/2005/8/layout/process1"/>
    <dgm:cxn modelId="{FAAEED17-2ACD-4ABF-A3BE-786D55D99753}" type="presParOf" srcId="{9A4ACC38-AA56-4EE9-B671-D14847A09857}" destId="{F299F641-2FB4-4AAD-B682-F21E125B53F5}" srcOrd="0" destOrd="0" presId="urn:microsoft.com/office/officeart/2005/8/layout/process1"/>
    <dgm:cxn modelId="{E6293464-8D5E-48D8-A83E-E23EF52078A7}" type="presParOf" srcId="{373157C9-F5E7-4E0C-BED5-ED818FD380D5}" destId="{D379E20E-52E4-4BD9-9AC2-2D2726C2EFC0}" srcOrd="2" destOrd="0" presId="urn:microsoft.com/office/officeart/2005/8/layout/process1"/>
    <dgm:cxn modelId="{D6A78594-B9B1-4174-BC38-16F87298AB42}" type="presParOf" srcId="{373157C9-F5E7-4E0C-BED5-ED818FD380D5}" destId="{19156887-65C8-4530-BF1B-1A5BCB679853}" srcOrd="3" destOrd="0" presId="urn:microsoft.com/office/officeart/2005/8/layout/process1"/>
    <dgm:cxn modelId="{C4F55421-8CC2-426F-8FF2-8D52393E52CD}" type="presParOf" srcId="{19156887-65C8-4530-BF1B-1A5BCB679853}" destId="{0BBCE7BC-E24C-4760-9147-B5F60A3231E0}" srcOrd="0" destOrd="0" presId="urn:microsoft.com/office/officeart/2005/8/layout/process1"/>
    <dgm:cxn modelId="{EF7635D8-8B28-497E-8F40-9ECF7158E24B}" type="presParOf" srcId="{373157C9-F5E7-4E0C-BED5-ED818FD380D5}" destId="{173E41FA-0B2C-40D8-971E-76E7E726EA8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52C193-2569-4931-A718-599A485BD185}">
      <dsp:nvSpPr>
        <dsp:cNvPr id="0" name=""/>
        <dsp:cNvSpPr/>
      </dsp:nvSpPr>
      <dsp:spPr>
        <a:xfrm>
          <a:off x="7166" y="2034722"/>
          <a:ext cx="2142117" cy="128527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Reduce</a:t>
          </a:r>
        </a:p>
      </dsp:txBody>
      <dsp:txXfrm>
        <a:off x="44810" y="2072366"/>
        <a:ext cx="2066829" cy="1209982"/>
      </dsp:txXfrm>
    </dsp:sp>
    <dsp:sp modelId="{9A4ACC38-AA56-4EE9-B671-D14847A09857}">
      <dsp:nvSpPr>
        <dsp:cNvPr id="0" name=""/>
        <dsp:cNvSpPr/>
      </dsp:nvSpPr>
      <dsp:spPr>
        <a:xfrm>
          <a:off x="2363495" y="2411734"/>
          <a:ext cx="454128" cy="5312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363495" y="2517983"/>
        <a:ext cx="317890" cy="318747"/>
      </dsp:txXfrm>
    </dsp:sp>
    <dsp:sp modelId="{D379E20E-52E4-4BD9-9AC2-2D2726C2EFC0}">
      <dsp:nvSpPr>
        <dsp:cNvPr id="0" name=""/>
        <dsp:cNvSpPr/>
      </dsp:nvSpPr>
      <dsp:spPr>
        <a:xfrm>
          <a:off x="3006130" y="2034722"/>
          <a:ext cx="2142117" cy="128527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Reuse</a:t>
          </a:r>
        </a:p>
      </dsp:txBody>
      <dsp:txXfrm>
        <a:off x="3043774" y="2072366"/>
        <a:ext cx="2066829" cy="1209982"/>
      </dsp:txXfrm>
    </dsp:sp>
    <dsp:sp modelId="{19156887-65C8-4530-BF1B-1A5BCB679853}">
      <dsp:nvSpPr>
        <dsp:cNvPr id="0" name=""/>
        <dsp:cNvSpPr/>
      </dsp:nvSpPr>
      <dsp:spPr>
        <a:xfrm>
          <a:off x="5362459" y="2411734"/>
          <a:ext cx="454128" cy="5312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5362459" y="2517983"/>
        <a:ext cx="317890" cy="318747"/>
      </dsp:txXfrm>
    </dsp:sp>
    <dsp:sp modelId="{173E41FA-0B2C-40D8-971E-76E7E726EA80}">
      <dsp:nvSpPr>
        <dsp:cNvPr id="0" name=""/>
        <dsp:cNvSpPr/>
      </dsp:nvSpPr>
      <dsp:spPr>
        <a:xfrm>
          <a:off x="6005094" y="2034722"/>
          <a:ext cx="2142117" cy="128527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Recycle</a:t>
          </a:r>
        </a:p>
      </dsp:txBody>
      <dsp:txXfrm>
        <a:off x="6042738" y="2072366"/>
        <a:ext cx="2066829" cy="120998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CADE82-7299-4584-B275-452ED52D86F0}" type="datetimeFigureOut">
              <a:rPr lang="en-US" smtClean="0"/>
              <a:t>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BF9F6B-95F3-4499-86B0-BAE35495B446}" type="slidenum">
              <a:rPr lang="en-US" smtClean="0"/>
              <a:t>‹#›</a:t>
            </a:fld>
            <a:endParaRPr lang="en-US"/>
          </a:p>
        </p:txBody>
      </p:sp>
    </p:spTree>
    <p:extLst>
      <p:ext uri="{BB962C8B-B14F-4D97-AF65-F5344CB8AC3E}">
        <p14:creationId xmlns:p14="http://schemas.microsoft.com/office/powerpoint/2010/main" val="2244834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BF9F6B-95F3-4499-86B0-BAE35495B446}" type="slidenum">
              <a:rPr lang="en-US" smtClean="0"/>
              <a:t>2</a:t>
            </a:fld>
            <a:endParaRPr lang="en-US"/>
          </a:p>
        </p:txBody>
      </p:sp>
    </p:spTree>
    <p:extLst>
      <p:ext uri="{BB962C8B-B14F-4D97-AF65-F5344CB8AC3E}">
        <p14:creationId xmlns:p14="http://schemas.microsoft.com/office/powerpoint/2010/main" val="61958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1/9/2023</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1/9/2023</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1/9/2023</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1/9/2023</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1/9/2023</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1/9/2023</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1/9/2023</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446533" y="-302972"/>
            <a:ext cx="10993549" cy="1475013"/>
          </a:xfrm>
        </p:spPr>
        <p:txBody>
          <a:bodyPr>
            <a:normAutofit/>
          </a:bodyPr>
          <a:lstStyle/>
          <a:p>
            <a:pPr algn="ctr"/>
            <a:r>
              <a:rPr lang="en-US" dirty="0"/>
              <a:t>Texarkana Recycling guide 2023</a:t>
            </a: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7" name="TextBox 6">
            <a:extLst>
              <a:ext uri="{FF2B5EF4-FFF2-40B4-BE49-F238E27FC236}">
                <a16:creationId xmlns:a16="http://schemas.microsoft.com/office/drawing/2014/main" id="{6A48B31C-DD9B-44BC-BA3E-A0A1119CF6C9}"/>
              </a:ext>
            </a:extLst>
          </p:cNvPr>
          <p:cNvSpPr txBox="1"/>
          <p:nvPr/>
        </p:nvSpPr>
        <p:spPr>
          <a:xfrm>
            <a:off x="1285103" y="1005840"/>
            <a:ext cx="10029250" cy="369332"/>
          </a:xfrm>
          <a:prstGeom prst="rect">
            <a:avLst/>
          </a:prstGeom>
          <a:noFill/>
        </p:spPr>
        <p:txBody>
          <a:bodyPr wrap="square" rtlCol="0">
            <a:spAutoFit/>
          </a:bodyPr>
          <a:lstStyle/>
          <a:p>
            <a:r>
              <a:rPr lang="en-US" sz="1800" b="0" i="0" u="none" strike="noStrike" dirty="0">
                <a:solidFill>
                  <a:srgbClr val="549E39"/>
                </a:solidFill>
                <a:effectLst/>
                <a:latin typeface="Calibri" panose="020F0502020204030204" pitchFamily="34" charset="0"/>
              </a:rPr>
              <a:t>A one stop shop for recycling information produced by the Cities of Texarkana, Texas and Arkansas </a:t>
            </a:r>
            <a:endParaRPr lang="en-US" dirty="0">
              <a:solidFill>
                <a:srgbClr val="549E39"/>
              </a:solidFill>
            </a:endParaRPr>
          </a:p>
        </p:txBody>
      </p:sp>
      <p:graphicFrame>
        <p:nvGraphicFramePr>
          <p:cNvPr id="8" name="Diagram 7">
            <a:extLst>
              <a:ext uri="{FF2B5EF4-FFF2-40B4-BE49-F238E27FC236}">
                <a16:creationId xmlns:a16="http://schemas.microsoft.com/office/drawing/2014/main" id="{C759C82C-55CB-4A9A-AD28-027033147F61}"/>
              </a:ext>
            </a:extLst>
          </p:cNvPr>
          <p:cNvGraphicFramePr/>
          <p:nvPr>
            <p:extLst>
              <p:ext uri="{D42A27DB-BD31-4B8C-83A1-F6EECF244321}">
                <p14:modId xmlns:p14="http://schemas.microsoft.com/office/powerpoint/2010/main" val="230391827"/>
              </p:ext>
            </p:extLst>
          </p:nvPr>
        </p:nvGraphicFramePr>
        <p:xfrm>
          <a:off x="1879306" y="-451245"/>
          <a:ext cx="8154379" cy="5354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CDE9137F-0442-466F-9EFD-54BD1A2C4595}"/>
              </a:ext>
            </a:extLst>
          </p:cNvPr>
          <p:cNvSpPr txBox="1"/>
          <p:nvPr/>
        </p:nvSpPr>
        <p:spPr>
          <a:xfrm>
            <a:off x="1741552" y="3045524"/>
            <a:ext cx="2402958" cy="646331"/>
          </a:xfrm>
          <a:prstGeom prst="rect">
            <a:avLst/>
          </a:prstGeom>
          <a:noFill/>
        </p:spPr>
        <p:txBody>
          <a:bodyPr wrap="square" rtlCol="0">
            <a:spAutoFit/>
          </a:bodyPr>
          <a:lstStyle/>
          <a:p>
            <a:pPr algn="ctr"/>
            <a:r>
              <a:rPr lang="en-US" dirty="0"/>
              <a:t>The amount and toxicity you throw away</a:t>
            </a:r>
          </a:p>
        </p:txBody>
      </p:sp>
      <p:sp>
        <p:nvSpPr>
          <p:cNvPr id="14" name="TextBox 13">
            <a:extLst>
              <a:ext uri="{FF2B5EF4-FFF2-40B4-BE49-F238E27FC236}">
                <a16:creationId xmlns:a16="http://schemas.microsoft.com/office/drawing/2014/main" id="{472B3A91-3253-41E1-B154-CB6B9CD203D2}"/>
              </a:ext>
            </a:extLst>
          </p:cNvPr>
          <p:cNvSpPr txBox="1"/>
          <p:nvPr/>
        </p:nvSpPr>
        <p:spPr>
          <a:xfrm>
            <a:off x="4741828" y="3105834"/>
            <a:ext cx="2402958" cy="646331"/>
          </a:xfrm>
          <a:prstGeom prst="rect">
            <a:avLst/>
          </a:prstGeom>
          <a:noFill/>
        </p:spPr>
        <p:txBody>
          <a:bodyPr wrap="square" rtlCol="0">
            <a:spAutoFit/>
          </a:bodyPr>
          <a:lstStyle/>
          <a:p>
            <a:pPr algn="ctr"/>
            <a:r>
              <a:rPr lang="en-US" dirty="0"/>
              <a:t>Containers and products</a:t>
            </a:r>
          </a:p>
        </p:txBody>
      </p:sp>
      <p:sp>
        <p:nvSpPr>
          <p:cNvPr id="15" name="TextBox 14">
            <a:extLst>
              <a:ext uri="{FF2B5EF4-FFF2-40B4-BE49-F238E27FC236}">
                <a16:creationId xmlns:a16="http://schemas.microsoft.com/office/drawing/2014/main" id="{41C9F0FA-DB67-4EDB-A99B-3D16D3254E6C}"/>
              </a:ext>
            </a:extLst>
          </p:cNvPr>
          <p:cNvSpPr txBox="1"/>
          <p:nvPr/>
        </p:nvSpPr>
        <p:spPr>
          <a:xfrm>
            <a:off x="7692790" y="2907024"/>
            <a:ext cx="2497185" cy="923330"/>
          </a:xfrm>
          <a:prstGeom prst="rect">
            <a:avLst/>
          </a:prstGeom>
          <a:noFill/>
        </p:spPr>
        <p:txBody>
          <a:bodyPr wrap="square" rtlCol="0">
            <a:spAutoFit/>
          </a:bodyPr>
          <a:lstStyle/>
          <a:p>
            <a:pPr algn="ctr"/>
            <a:r>
              <a:rPr lang="en-US" dirty="0"/>
              <a:t>As much as possible and purchase products with recycled content</a:t>
            </a:r>
          </a:p>
        </p:txBody>
      </p:sp>
      <p:sp>
        <p:nvSpPr>
          <p:cNvPr id="12" name="TextBox 11">
            <a:extLst>
              <a:ext uri="{FF2B5EF4-FFF2-40B4-BE49-F238E27FC236}">
                <a16:creationId xmlns:a16="http://schemas.microsoft.com/office/drawing/2014/main" id="{2880A147-9367-497D-9F81-DB5A7CABA6DE}"/>
              </a:ext>
            </a:extLst>
          </p:cNvPr>
          <p:cNvSpPr txBox="1"/>
          <p:nvPr/>
        </p:nvSpPr>
        <p:spPr>
          <a:xfrm>
            <a:off x="2033681" y="6530823"/>
            <a:ext cx="9997598" cy="369332"/>
          </a:xfrm>
          <a:prstGeom prst="rect">
            <a:avLst/>
          </a:prstGeom>
          <a:noFill/>
        </p:spPr>
        <p:txBody>
          <a:bodyPr wrap="square">
            <a:spAutoFit/>
          </a:bodyPr>
          <a:lstStyle/>
          <a:p>
            <a:r>
              <a:rPr lang="en-US" dirty="0"/>
              <a:t>For more information, please contact 903.798.3900 (Texas) &amp; 870.779.4971 (Arkansas)</a:t>
            </a:r>
          </a:p>
        </p:txBody>
      </p:sp>
      <p:sp>
        <p:nvSpPr>
          <p:cNvPr id="4" name="TextBox 3">
            <a:extLst>
              <a:ext uri="{FF2B5EF4-FFF2-40B4-BE49-F238E27FC236}">
                <a16:creationId xmlns:a16="http://schemas.microsoft.com/office/drawing/2014/main" id="{1E064473-2BF7-44A9-A0FD-2053F5DBEDC8}"/>
              </a:ext>
            </a:extLst>
          </p:cNvPr>
          <p:cNvSpPr txBox="1"/>
          <p:nvPr/>
        </p:nvSpPr>
        <p:spPr>
          <a:xfrm>
            <a:off x="998630" y="3805297"/>
            <a:ext cx="10633847" cy="2862322"/>
          </a:xfrm>
          <a:prstGeom prst="rect">
            <a:avLst/>
          </a:prstGeom>
          <a:noFill/>
        </p:spPr>
        <p:txBody>
          <a:bodyPr wrap="square" rtlCol="0">
            <a:spAutoFit/>
          </a:bodyPr>
          <a:lstStyle/>
          <a:p>
            <a:pPr algn="ctr"/>
            <a:r>
              <a:rPr lang="en-US" b="1" dirty="0">
                <a:solidFill>
                  <a:srgbClr val="549E39"/>
                </a:solidFill>
              </a:rPr>
              <a:t>Recycling, composting &amp; hazardous waste</a:t>
            </a:r>
          </a:p>
          <a:p>
            <a:pPr algn="just"/>
            <a:endParaRPr lang="en-US" dirty="0"/>
          </a:p>
          <a:p>
            <a:pPr algn="just"/>
            <a:r>
              <a:rPr lang="en-US" dirty="0"/>
              <a:t>Much of our average household waste can be disposed of through composting. Food or yard trimmings, for instance, can decompose naturally. Other household trash like plastic, aluminum cans or cardboard can be recycled, which is a process where waste is converted into new materials and objects. </a:t>
            </a:r>
          </a:p>
          <a:p>
            <a:pPr algn="just"/>
            <a:endParaRPr lang="en-US" dirty="0"/>
          </a:p>
          <a:p>
            <a:pPr algn="just"/>
            <a:r>
              <a:rPr lang="en-US" dirty="0"/>
              <a:t>When disposing waste, it is important to do so in the proper manner. Some waste is classified as Household Hazardous Waste </a:t>
            </a:r>
            <a:r>
              <a:rPr lang="en-US" dirty="0">
                <a:solidFill>
                  <a:schemeClr val="tx1">
                    <a:lumMod val="95000"/>
                    <a:lumOff val="5000"/>
                  </a:schemeClr>
                </a:solidFill>
              </a:rPr>
              <a:t>which contains corrosive, toxic, ignitable, or reactive ingredients that can pollute the environment and pose a threat to human health </a:t>
            </a:r>
            <a:r>
              <a:rPr lang="en-US" dirty="0"/>
              <a:t>and must be </a:t>
            </a:r>
            <a:r>
              <a:rPr lang="en-US" dirty="0">
                <a:solidFill>
                  <a:schemeClr val="tx1">
                    <a:lumMod val="95000"/>
                    <a:lumOff val="5000"/>
                  </a:schemeClr>
                </a:solidFill>
              </a:rPr>
              <a:t>disposed properly of. </a:t>
            </a:r>
          </a:p>
          <a:p>
            <a:endParaRPr lang="en-US" dirty="0"/>
          </a:p>
        </p:txBody>
      </p:sp>
    </p:spTree>
    <p:extLst>
      <p:ext uri="{BB962C8B-B14F-4D97-AF65-F5344CB8AC3E}">
        <p14:creationId xmlns:p14="http://schemas.microsoft.com/office/powerpoint/2010/main" val="247580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A530-8205-4742-AA52-D168DE711185}"/>
              </a:ext>
            </a:extLst>
          </p:cNvPr>
          <p:cNvSpPr>
            <a:spLocks noGrp="1"/>
          </p:cNvSpPr>
          <p:nvPr>
            <p:ph type="title"/>
          </p:nvPr>
        </p:nvSpPr>
        <p:spPr>
          <a:xfrm>
            <a:off x="581192" y="-182880"/>
            <a:ext cx="11029616" cy="1188720"/>
          </a:xfrm>
        </p:spPr>
        <p:txBody>
          <a:bodyPr/>
          <a:lstStyle/>
          <a:p>
            <a:r>
              <a:rPr lang="en-US" dirty="0"/>
              <a:t>Where to recycle what in Texarkana</a:t>
            </a:r>
          </a:p>
        </p:txBody>
      </p:sp>
      <p:graphicFrame>
        <p:nvGraphicFramePr>
          <p:cNvPr id="4" name="Table 4">
            <a:extLst>
              <a:ext uri="{FF2B5EF4-FFF2-40B4-BE49-F238E27FC236}">
                <a16:creationId xmlns:a16="http://schemas.microsoft.com/office/drawing/2014/main" id="{63BBCA6B-C5EA-482D-A4C8-8BE4B6FA5F1C}"/>
              </a:ext>
            </a:extLst>
          </p:cNvPr>
          <p:cNvGraphicFramePr>
            <a:graphicFrameLocks noGrp="1"/>
          </p:cNvGraphicFramePr>
          <p:nvPr>
            <p:ph idx="1"/>
            <p:extLst>
              <p:ext uri="{D42A27DB-BD31-4B8C-83A1-F6EECF244321}">
                <p14:modId xmlns:p14="http://schemas.microsoft.com/office/powerpoint/2010/main" val="1265381503"/>
              </p:ext>
            </p:extLst>
          </p:nvPr>
        </p:nvGraphicFramePr>
        <p:xfrm>
          <a:off x="140676" y="1005841"/>
          <a:ext cx="11922369" cy="6035040"/>
        </p:xfrm>
        <a:graphic>
          <a:graphicData uri="http://schemas.openxmlformats.org/drawingml/2006/table">
            <a:tbl>
              <a:tblPr firstRow="1" bandRow="1">
                <a:tableStyleId>{5C22544A-7EE6-4342-B048-85BDC9FD1C3A}</a:tableStyleId>
              </a:tblPr>
              <a:tblGrid>
                <a:gridCol w="2008758">
                  <a:extLst>
                    <a:ext uri="{9D8B030D-6E8A-4147-A177-3AD203B41FA5}">
                      <a16:colId xmlns:a16="http://schemas.microsoft.com/office/drawing/2014/main" val="2773492131"/>
                    </a:ext>
                  </a:extLst>
                </a:gridCol>
                <a:gridCol w="3075709">
                  <a:extLst>
                    <a:ext uri="{9D8B030D-6E8A-4147-A177-3AD203B41FA5}">
                      <a16:colId xmlns:a16="http://schemas.microsoft.com/office/drawing/2014/main" val="2339921842"/>
                    </a:ext>
                  </a:extLst>
                </a:gridCol>
                <a:gridCol w="1816925">
                  <a:extLst>
                    <a:ext uri="{9D8B030D-6E8A-4147-A177-3AD203B41FA5}">
                      <a16:colId xmlns:a16="http://schemas.microsoft.com/office/drawing/2014/main" val="3199567961"/>
                    </a:ext>
                  </a:extLst>
                </a:gridCol>
                <a:gridCol w="1258784">
                  <a:extLst>
                    <a:ext uri="{9D8B030D-6E8A-4147-A177-3AD203B41FA5}">
                      <a16:colId xmlns:a16="http://schemas.microsoft.com/office/drawing/2014/main" val="4061256101"/>
                    </a:ext>
                  </a:extLst>
                </a:gridCol>
                <a:gridCol w="3762193">
                  <a:extLst>
                    <a:ext uri="{9D8B030D-6E8A-4147-A177-3AD203B41FA5}">
                      <a16:colId xmlns:a16="http://schemas.microsoft.com/office/drawing/2014/main" val="437393504"/>
                    </a:ext>
                  </a:extLst>
                </a:gridCol>
              </a:tblGrid>
              <a:tr h="341638">
                <a:tc>
                  <a:txBody>
                    <a:bodyPr/>
                    <a:lstStyle/>
                    <a:p>
                      <a:r>
                        <a:rPr lang="en-US" dirty="0"/>
                        <a:t>Company</a:t>
                      </a:r>
                    </a:p>
                  </a:txBody>
                  <a:tcPr/>
                </a:tc>
                <a:tc>
                  <a:txBody>
                    <a:bodyPr/>
                    <a:lstStyle/>
                    <a:p>
                      <a:r>
                        <a:rPr lang="en-US" dirty="0"/>
                        <a:t>Items accepted</a:t>
                      </a:r>
                    </a:p>
                  </a:txBody>
                  <a:tcPr/>
                </a:tc>
                <a:tc>
                  <a:txBody>
                    <a:bodyPr/>
                    <a:lstStyle/>
                    <a:p>
                      <a:r>
                        <a:rPr lang="en-US" dirty="0"/>
                        <a:t>Location</a:t>
                      </a:r>
                    </a:p>
                  </a:txBody>
                  <a:tcPr/>
                </a:tc>
                <a:tc>
                  <a:txBody>
                    <a:bodyPr/>
                    <a:lstStyle/>
                    <a:p>
                      <a:r>
                        <a:rPr lang="en-US" dirty="0"/>
                        <a:t>Phone</a:t>
                      </a:r>
                    </a:p>
                  </a:txBody>
                  <a:tcPr/>
                </a:tc>
                <a:tc>
                  <a:txBody>
                    <a:bodyPr/>
                    <a:lstStyle/>
                    <a:p>
                      <a:r>
                        <a:rPr lang="en-US" dirty="0"/>
                        <a:t>Details</a:t>
                      </a:r>
                    </a:p>
                  </a:txBody>
                  <a:tcPr/>
                </a:tc>
                <a:extLst>
                  <a:ext uri="{0D108BD9-81ED-4DB2-BD59-A6C34878D82A}">
                    <a16:rowId xmlns:a16="http://schemas.microsoft.com/office/drawing/2014/main" val="1625148132"/>
                  </a:ext>
                </a:extLst>
              </a:tr>
              <a:tr h="256229">
                <a:tc>
                  <a:txBody>
                    <a:bodyPr/>
                    <a:lstStyle/>
                    <a:p>
                      <a:r>
                        <a:rPr lang="en-US" sz="1200" dirty="0"/>
                        <a:t>Best Buy</a:t>
                      </a:r>
                    </a:p>
                  </a:txBody>
                  <a:tcPr/>
                </a:tc>
                <a:tc>
                  <a:txBody>
                    <a:bodyPr/>
                    <a:lstStyle/>
                    <a:p>
                      <a:r>
                        <a:rPr lang="en-US" sz="1200" b="0" dirty="0"/>
                        <a:t>Electronics (Appliances, phones…)</a:t>
                      </a:r>
                    </a:p>
                  </a:txBody>
                  <a:tcPr/>
                </a:tc>
                <a:tc>
                  <a:txBody>
                    <a:bodyPr/>
                    <a:lstStyle/>
                    <a:p>
                      <a:r>
                        <a:rPr lang="en-US" sz="1200" dirty="0"/>
                        <a:t>4210 St. Micheal Dr</a:t>
                      </a:r>
                    </a:p>
                  </a:txBody>
                  <a:tcPr/>
                </a:tc>
                <a:tc>
                  <a:txBody>
                    <a:bodyPr/>
                    <a:lstStyle/>
                    <a:p>
                      <a:r>
                        <a:rPr lang="en-US" sz="1200" dirty="0"/>
                        <a:t>(903) 223-0034</a:t>
                      </a:r>
                    </a:p>
                  </a:txBody>
                  <a:tcPr/>
                </a:tc>
                <a:tc>
                  <a:txBody>
                    <a:bodyPr/>
                    <a:lstStyle/>
                    <a:p>
                      <a:r>
                        <a:rPr lang="en-US" sz="1200" dirty="0"/>
                        <a:t>Trade-ins for store credit or recycling of all electronics</a:t>
                      </a:r>
                    </a:p>
                  </a:txBody>
                  <a:tcPr/>
                </a:tc>
                <a:extLst>
                  <a:ext uri="{0D108BD9-81ED-4DB2-BD59-A6C34878D82A}">
                    <a16:rowId xmlns:a16="http://schemas.microsoft.com/office/drawing/2014/main" val="3542679375"/>
                  </a:ext>
                </a:extLst>
              </a:tr>
              <a:tr h="256229">
                <a:tc>
                  <a:txBody>
                    <a:bodyPr/>
                    <a:lstStyle/>
                    <a:p>
                      <a:r>
                        <a:rPr lang="en-US" sz="1200" dirty="0"/>
                        <a:t>Domestic Violence Preven.</a:t>
                      </a:r>
                    </a:p>
                  </a:txBody>
                  <a:tcPr/>
                </a:tc>
                <a:tc>
                  <a:txBody>
                    <a:bodyPr/>
                    <a:lstStyle/>
                    <a:p>
                      <a:r>
                        <a:rPr lang="en-US" sz="1200" dirty="0"/>
                        <a:t>Electronics (cell phones)</a:t>
                      </a:r>
                    </a:p>
                  </a:txBody>
                  <a:tcPr/>
                </a:tc>
                <a:tc>
                  <a:txBody>
                    <a:bodyPr/>
                    <a:lstStyle/>
                    <a:p>
                      <a:r>
                        <a:rPr lang="en-US" sz="1200" dirty="0"/>
                        <a:t>424 Spruce St</a:t>
                      </a:r>
                    </a:p>
                  </a:txBody>
                  <a:tcPr/>
                </a:tc>
                <a:tc>
                  <a:txBody>
                    <a:bodyPr/>
                    <a:lstStyle/>
                    <a:p>
                      <a:r>
                        <a:rPr lang="en-US" sz="1200" dirty="0"/>
                        <a:t>(903) 794-4000</a:t>
                      </a:r>
                    </a:p>
                  </a:txBody>
                  <a:tcPr/>
                </a:tc>
                <a:tc>
                  <a:txBody>
                    <a:bodyPr/>
                    <a:lstStyle/>
                    <a:p>
                      <a:r>
                        <a:rPr lang="en-US" sz="1200" dirty="0"/>
                        <a:t>Must be in working condition </a:t>
                      </a:r>
                    </a:p>
                  </a:txBody>
                  <a:tcPr/>
                </a:tc>
                <a:extLst>
                  <a:ext uri="{0D108BD9-81ED-4DB2-BD59-A6C34878D82A}">
                    <a16:rowId xmlns:a16="http://schemas.microsoft.com/office/drawing/2014/main" val="123629121"/>
                  </a:ext>
                </a:extLst>
              </a:tr>
              <a:tr h="256229">
                <a:tc>
                  <a:txBody>
                    <a:bodyPr/>
                    <a:lstStyle/>
                    <a:p>
                      <a:r>
                        <a:rPr lang="en-US" sz="1200" dirty="0"/>
                        <a:t>EcoATM</a:t>
                      </a:r>
                    </a:p>
                  </a:txBody>
                  <a:tcPr/>
                </a:tc>
                <a:tc>
                  <a:txBody>
                    <a:bodyPr/>
                    <a:lstStyle/>
                    <a:p>
                      <a:r>
                        <a:rPr lang="en-US" sz="1200" dirty="0"/>
                        <a:t>Electronics</a:t>
                      </a:r>
                    </a:p>
                  </a:txBody>
                  <a:tcPr/>
                </a:tc>
                <a:tc>
                  <a:txBody>
                    <a:bodyPr/>
                    <a:lstStyle/>
                    <a:p>
                      <a:r>
                        <a:rPr lang="en-US" sz="1200" dirty="0"/>
                        <a:t>200 Wake Village Rd</a:t>
                      </a:r>
                    </a:p>
                  </a:txBody>
                  <a:tcPr/>
                </a:tc>
                <a:tc>
                  <a:txBody>
                    <a:bodyPr/>
                    <a:lstStyle/>
                    <a:p>
                      <a:r>
                        <a:rPr lang="en-US" sz="1200" dirty="0"/>
                        <a:t>(858) 324-4111</a:t>
                      </a:r>
                    </a:p>
                  </a:txBody>
                  <a:tcPr/>
                </a:tc>
                <a:tc>
                  <a:txBody>
                    <a:bodyPr/>
                    <a:lstStyle/>
                    <a:p>
                      <a:r>
                        <a:rPr lang="en-US" sz="1200" dirty="0"/>
                        <a:t>Trade-in used telephones</a:t>
                      </a:r>
                    </a:p>
                  </a:txBody>
                  <a:tcPr/>
                </a:tc>
                <a:extLst>
                  <a:ext uri="{0D108BD9-81ED-4DB2-BD59-A6C34878D82A}">
                    <a16:rowId xmlns:a16="http://schemas.microsoft.com/office/drawing/2014/main" val="1112144848"/>
                  </a:ext>
                </a:extLst>
              </a:tr>
              <a:tr h="256229">
                <a:tc>
                  <a:txBody>
                    <a:bodyPr/>
                    <a:lstStyle/>
                    <a:p>
                      <a:r>
                        <a:rPr lang="en-US" sz="1200" dirty="0"/>
                        <a:t>Greif</a:t>
                      </a:r>
                    </a:p>
                  </a:txBody>
                  <a:tcPr/>
                </a:tc>
                <a:tc>
                  <a:txBody>
                    <a:bodyPr/>
                    <a:lstStyle/>
                    <a:p>
                      <a:r>
                        <a:rPr lang="en-US" sz="1200" dirty="0"/>
                        <a:t>Paper/Cardboard</a:t>
                      </a:r>
                    </a:p>
                  </a:txBody>
                  <a:tcPr/>
                </a:tc>
                <a:tc>
                  <a:txBody>
                    <a:bodyPr/>
                    <a:lstStyle/>
                    <a:p>
                      <a:r>
                        <a:rPr lang="en-US" sz="1200" dirty="0"/>
                        <a:t>112 Leila St</a:t>
                      </a:r>
                    </a:p>
                  </a:txBody>
                  <a:tcPr/>
                </a:tc>
                <a:tc>
                  <a:txBody>
                    <a:bodyPr/>
                    <a:lstStyle/>
                    <a:p>
                      <a:r>
                        <a:rPr lang="en-US" sz="1200" dirty="0"/>
                        <a:t>(903) 793-6231</a:t>
                      </a:r>
                    </a:p>
                  </a:txBody>
                  <a:tcPr/>
                </a:tc>
                <a:tc>
                  <a:txBody>
                    <a:bodyPr/>
                    <a:lstStyle/>
                    <a:p>
                      <a:r>
                        <a:rPr lang="en-US" sz="1200" dirty="0"/>
                        <a:t>Paper and cardboard drop-off</a:t>
                      </a:r>
                    </a:p>
                  </a:txBody>
                  <a:tcPr/>
                </a:tc>
                <a:extLst>
                  <a:ext uri="{0D108BD9-81ED-4DB2-BD59-A6C34878D82A}">
                    <a16:rowId xmlns:a16="http://schemas.microsoft.com/office/drawing/2014/main" val="3262879883"/>
                  </a:ext>
                </a:extLst>
              </a:tr>
              <a:tr h="256229">
                <a:tc>
                  <a:txBody>
                    <a:bodyPr/>
                    <a:lstStyle/>
                    <a:p>
                      <a:r>
                        <a:rPr lang="en-US" sz="1200" dirty="0"/>
                        <a:t>Goodwill</a:t>
                      </a:r>
                    </a:p>
                  </a:txBody>
                  <a:tcPr/>
                </a:tc>
                <a:tc>
                  <a:txBody>
                    <a:bodyPr/>
                    <a:lstStyle/>
                    <a:p>
                      <a:r>
                        <a:rPr lang="en-US" sz="1200" dirty="0"/>
                        <a:t>Electronics</a:t>
                      </a:r>
                    </a:p>
                  </a:txBody>
                  <a:tcPr/>
                </a:tc>
                <a:tc>
                  <a:txBody>
                    <a:bodyPr/>
                    <a:lstStyle/>
                    <a:p>
                      <a:r>
                        <a:rPr lang="en-US" sz="1200" dirty="0"/>
                        <a:t>1916 N State Line Ave</a:t>
                      </a:r>
                    </a:p>
                  </a:txBody>
                  <a:tcPr/>
                </a:tc>
                <a:tc>
                  <a:txBody>
                    <a:bodyPr/>
                    <a:lstStyle/>
                    <a:p>
                      <a:r>
                        <a:rPr lang="en-US" sz="1200" dirty="0"/>
                        <a:t>(870) 772-5543</a:t>
                      </a:r>
                    </a:p>
                  </a:txBody>
                  <a:tcPr/>
                </a:tc>
                <a:tc>
                  <a:txBody>
                    <a:bodyPr/>
                    <a:lstStyle/>
                    <a:p>
                      <a:r>
                        <a:rPr lang="en-US" sz="1200" dirty="0"/>
                        <a:t>Must be in working condition</a:t>
                      </a:r>
                    </a:p>
                  </a:txBody>
                  <a:tcPr/>
                </a:tc>
                <a:extLst>
                  <a:ext uri="{0D108BD9-81ED-4DB2-BD59-A6C34878D82A}">
                    <a16:rowId xmlns:a16="http://schemas.microsoft.com/office/drawing/2014/main" val="3221157681"/>
                  </a:ext>
                </a:extLst>
              </a:tr>
              <a:tr h="256229">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971821442"/>
                  </a:ext>
                </a:extLst>
              </a:tr>
              <a:tr h="256229">
                <a:tc>
                  <a:txBody>
                    <a:bodyPr/>
                    <a:lstStyle/>
                    <a:p>
                      <a:r>
                        <a:rPr lang="en-US" sz="1200" dirty="0"/>
                        <a:t>Office Depot</a:t>
                      </a:r>
                    </a:p>
                  </a:txBody>
                  <a:tcPr/>
                </a:tc>
                <a:tc>
                  <a:txBody>
                    <a:bodyPr/>
                    <a:lstStyle/>
                    <a:p>
                      <a:r>
                        <a:rPr lang="en-US" sz="1200" dirty="0"/>
                        <a:t>Electronics (Ink &amp; toner cartridges)</a:t>
                      </a:r>
                    </a:p>
                  </a:txBody>
                  <a:tcPr/>
                </a:tc>
                <a:tc>
                  <a:txBody>
                    <a:bodyPr/>
                    <a:lstStyle/>
                    <a:p>
                      <a:r>
                        <a:rPr lang="en-US" sz="1200" dirty="0"/>
                        <a:t>111 Richmond Ranch Rd</a:t>
                      </a:r>
                    </a:p>
                  </a:txBody>
                  <a:tcPr/>
                </a:tc>
                <a:tc>
                  <a:txBody>
                    <a:bodyPr/>
                    <a:lstStyle/>
                    <a:p>
                      <a:r>
                        <a:rPr lang="en-US" sz="1200" dirty="0"/>
                        <a:t>(903) 336-3100</a:t>
                      </a:r>
                    </a:p>
                  </a:txBody>
                  <a:tcPr/>
                </a:tc>
                <a:tc>
                  <a:txBody>
                    <a:bodyPr/>
                    <a:lstStyle/>
                    <a:p>
                      <a:r>
                        <a:rPr lang="en-US" sz="1200" dirty="0"/>
                        <a:t>$2 rewards for all cartridges recycled</a:t>
                      </a:r>
                    </a:p>
                  </a:txBody>
                  <a:tcPr/>
                </a:tc>
                <a:extLst>
                  <a:ext uri="{0D108BD9-81ED-4DB2-BD59-A6C34878D82A}">
                    <a16:rowId xmlns:a16="http://schemas.microsoft.com/office/drawing/2014/main" val="4184922398"/>
                  </a:ext>
                </a:extLst>
              </a:tr>
              <a:tr h="256229">
                <a:tc>
                  <a:txBody>
                    <a:bodyPr/>
                    <a:lstStyle/>
                    <a:p>
                      <a:r>
                        <a:rPr lang="en-US" sz="1200" dirty="0"/>
                        <a:t>Richardson Transfer Station</a:t>
                      </a:r>
                    </a:p>
                  </a:txBody>
                  <a:tcPr/>
                </a:tc>
                <a:tc>
                  <a:txBody>
                    <a:bodyPr/>
                    <a:lstStyle/>
                    <a:p>
                      <a:r>
                        <a:rPr lang="en-US" sz="1200" dirty="0"/>
                        <a:t>Used Tires</a:t>
                      </a:r>
                    </a:p>
                  </a:txBody>
                  <a:tcPr/>
                </a:tc>
                <a:tc>
                  <a:txBody>
                    <a:bodyPr/>
                    <a:lstStyle/>
                    <a:p>
                      <a:r>
                        <a:rPr lang="en-US" sz="1200" dirty="0"/>
                        <a:t>2934 Miller County 10</a:t>
                      </a:r>
                    </a:p>
                    <a:p>
                      <a:r>
                        <a:rPr lang="en-US" sz="1200" dirty="0"/>
                        <a:t>Fouke, AR</a:t>
                      </a:r>
                    </a:p>
                  </a:txBody>
                  <a:tcPr/>
                </a:tc>
                <a:tc>
                  <a:txBody>
                    <a:bodyPr/>
                    <a:lstStyle/>
                    <a:p>
                      <a:r>
                        <a:rPr lang="en-US" sz="1200" dirty="0"/>
                        <a:t>(870) 779-1429</a:t>
                      </a:r>
                    </a:p>
                  </a:txBody>
                  <a:tcPr/>
                </a:tc>
                <a:tc>
                  <a:txBody>
                    <a:bodyPr/>
                    <a:lstStyle/>
                    <a:p>
                      <a:r>
                        <a:rPr lang="en-US" sz="1200" dirty="0"/>
                        <a:t>Limited space available to Miller County residents only</a:t>
                      </a:r>
                    </a:p>
                    <a:p>
                      <a:r>
                        <a:rPr lang="en-US" sz="1200" dirty="0"/>
                        <a:t>4/per month</a:t>
                      </a:r>
                    </a:p>
                  </a:txBody>
                  <a:tcPr/>
                </a:tc>
                <a:extLst>
                  <a:ext uri="{0D108BD9-81ED-4DB2-BD59-A6C34878D82A}">
                    <a16:rowId xmlns:a16="http://schemas.microsoft.com/office/drawing/2014/main" val="2475506705"/>
                  </a:ext>
                </a:extLst>
              </a:tr>
              <a:tr h="256229">
                <a:tc>
                  <a:txBody>
                    <a:bodyPr/>
                    <a:lstStyle/>
                    <a:p>
                      <a:r>
                        <a:rPr lang="en-US" sz="1200" dirty="0"/>
                        <a:t>Salvation Army</a:t>
                      </a:r>
                    </a:p>
                  </a:txBody>
                  <a:tcPr/>
                </a:tc>
                <a:tc>
                  <a:txBody>
                    <a:bodyPr/>
                    <a:lstStyle/>
                    <a:p>
                      <a:r>
                        <a:rPr lang="en-US" sz="1200" dirty="0"/>
                        <a:t>Electronics</a:t>
                      </a:r>
                    </a:p>
                  </a:txBody>
                  <a:tcPr/>
                </a:tc>
                <a:tc>
                  <a:txBody>
                    <a:bodyPr/>
                    <a:lstStyle/>
                    <a:p>
                      <a:r>
                        <a:rPr lang="en-US" sz="1200" dirty="0"/>
                        <a:t>400 E 4</a:t>
                      </a:r>
                      <a:r>
                        <a:rPr lang="en-US" sz="1200" baseline="30000" dirty="0"/>
                        <a:t>th</a:t>
                      </a:r>
                      <a:r>
                        <a:rPr lang="en-US" sz="1200" dirty="0"/>
                        <a:t> St</a:t>
                      </a:r>
                    </a:p>
                  </a:txBody>
                  <a:tcPr/>
                </a:tc>
                <a:tc>
                  <a:txBody>
                    <a:bodyPr/>
                    <a:lstStyle/>
                    <a:p>
                      <a:r>
                        <a:rPr lang="en-US" sz="1200" dirty="0"/>
                        <a:t>(870) 774-2701</a:t>
                      </a:r>
                    </a:p>
                  </a:txBody>
                  <a:tcPr/>
                </a:tc>
                <a:tc>
                  <a:txBody>
                    <a:bodyPr/>
                    <a:lstStyle/>
                    <a:p>
                      <a:r>
                        <a:rPr lang="en-US" sz="1200" dirty="0"/>
                        <a:t>Must be in working conditions</a:t>
                      </a:r>
                    </a:p>
                  </a:txBody>
                  <a:tcPr/>
                </a:tc>
                <a:extLst>
                  <a:ext uri="{0D108BD9-81ED-4DB2-BD59-A6C34878D82A}">
                    <a16:rowId xmlns:a16="http://schemas.microsoft.com/office/drawing/2014/main" val="2347297928"/>
                  </a:ext>
                </a:extLst>
              </a:tr>
              <a:tr h="427048">
                <a:tc>
                  <a:txBody>
                    <a:bodyPr/>
                    <a:lstStyle/>
                    <a:p>
                      <a:r>
                        <a:rPr lang="en-US" sz="1200" dirty="0"/>
                        <a:t>Target</a:t>
                      </a:r>
                    </a:p>
                  </a:txBody>
                  <a:tcPr/>
                </a:tc>
                <a:tc>
                  <a:txBody>
                    <a:bodyPr/>
                    <a:lstStyle/>
                    <a:p>
                      <a:r>
                        <a:rPr lang="en-US" sz="1200" dirty="0"/>
                        <a:t>Bottles &amp; Cans, Plastic Film &amp; Small Electronic Devices</a:t>
                      </a:r>
                    </a:p>
                  </a:txBody>
                  <a:tcPr/>
                </a:tc>
                <a:tc>
                  <a:txBody>
                    <a:bodyPr/>
                    <a:lstStyle/>
                    <a:p>
                      <a:r>
                        <a:rPr lang="en-US" sz="1200" dirty="0"/>
                        <a:t>102 Richmond Ranch Rd</a:t>
                      </a:r>
                    </a:p>
                  </a:txBody>
                  <a:tcPr/>
                </a:tc>
                <a:tc>
                  <a:txBody>
                    <a:bodyPr/>
                    <a:lstStyle/>
                    <a:p>
                      <a:r>
                        <a:rPr lang="en-US" sz="1200" dirty="0"/>
                        <a:t>(903) 223-0062</a:t>
                      </a:r>
                    </a:p>
                  </a:txBody>
                  <a:tcPr/>
                </a:tc>
                <a:tc>
                  <a:txBody>
                    <a:bodyPr/>
                    <a:lstStyle/>
                    <a:p>
                      <a:r>
                        <a:rPr lang="en-US" sz="1200" dirty="0"/>
                        <a:t>Aluminum, glass and plastic beverage containers </a:t>
                      </a:r>
                    </a:p>
                  </a:txBody>
                  <a:tcPr/>
                </a:tc>
                <a:extLst>
                  <a:ext uri="{0D108BD9-81ED-4DB2-BD59-A6C34878D82A}">
                    <a16:rowId xmlns:a16="http://schemas.microsoft.com/office/drawing/2014/main" val="3777261353"/>
                  </a:ext>
                </a:extLst>
              </a:tr>
              <a:tr h="427048">
                <a:tc>
                  <a:txBody>
                    <a:bodyPr/>
                    <a:lstStyle/>
                    <a:p>
                      <a:r>
                        <a:rPr lang="en-US" sz="1200" dirty="0"/>
                        <a:t>Texarkana, AR Recycling </a:t>
                      </a:r>
                    </a:p>
                  </a:txBody>
                  <a:tcPr/>
                </a:tc>
                <a:tc>
                  <a:txBody>
                    <a:bodyPr/>
                    <a:lstStyle/>
                    <a:p>
                      <a:r>
                        <a:rPr lang="en-US" sz="1200" dirty="0"/>
                        <a:t>Paper, Plastics (Clear Water Bottles/Milk Jugs Only), Cardboard &amp; Tin/Aluminum Cans</a:t>
                      </a:r>
                    </a:p>
                  </a:txBody>
                  <a:tcPr/>
                </a:tc>
                <a:tc>
                  <a:txBody>
                    <a:bodyPr/>
                    <a:lstStyle/>
                    <a:p>
                      <a:r>
                        <a:rPr lang="en-US" sz="1200" dirty="0"/>
                        <a:t>2601 Dudley St</a:t>
                      </a:r>
                    </a:p>
                  </a:txBody>
                  <a:tcPr/>
                </a:tc>
                <a:tc>
                  <a:txBody>
                    <a:bodyPr/>
                    <a:lstStyle/>
                    <a:p>
                      <a:r>
                        <a:rPr lang="en-US" sz="1200" dirty="0"/>
                        <a:t>(870) 779-4946</a:t>
                      </a:r>
                    </a:p>
                  </a:txBody>
                  <a:tcPr/>
                </a:tc>
                <a:tc>
                  <a:txBody>
                    <a:bodyPr/>
                    <a:lstStyle/>
                    <a:p>
                      <a:r>
                        <a:rPr lang="en-US" sz="1200" dirty="0"/>
                        <a:t>Containers must be rinsed &amp; dried before recycling and properly sorted into the corresponding containers</a:t>
                      </a:r>
                    </a:p>
                  </a:txBody>
                  <a:tcPr/>
                </a:tc>
                <a:extLst>
                  <a:ext uri="{0D108BD9-81ED-4DB2-BD59-A6C34878D82A}">
                    <a16:rowId xmlns:a16="http://schemas.microsoft.com/office/drawing/2014/main" val="4111137536"/>
                  </a:ext>
                </a:extLst>
              </a:tr>
              <a:tr h="427048">
                <a:tc>
                  <a:txBody>
                    <a:bodyPr/>
                    <a:lstStyle/>
                    <a:p>
                      <a:r>
                        <a:rPr lang="en-US" sz="1200" dirty="0"/>
                        <a:t>Texarkana Water Utilities</a:t>
                      </a:r>
                    </a:p>
                  </a:txBody>
                  <a:tcPr/>
                </a:tc>
                <a:tc>
                  <a:txBody>
                    <a:bodyPr/>
                    <a:lstStyle/>
                    <a:p>
                      <a:r>
                        <a:rPr lang="en-US" sz="1200" dirty="0"/>
                        <a:t>Motor Oil &amp; Yard Waste</a:t>
                      </a:r>
                    </a:p>
                  </a:txBody>
                  <a:tcPr/>
                </a:tc>
                <a:tc>
                  <a:txBody>
                    <a:bodyPr/>
                    <a:lstStyle/>
                    <a:p>
                      <a:r>
                        <a:rPr lang="en-US" sz="1200" dirty="0"/>
                        <a:t>4000 S State Line</a:t>
                      </a:r>
                    </a:p>
                  </a:txBody>
                  <a:tcPr/>
                </a:tc>
                <a:tc>
                  <a:txBody>
                    <a:bodyPr/>
                    <a:lstStyle/>
                    <a:p>
                      <a:r>
                        <a:rPr lang="en-US" sz="1200" dirty="0"/>
                        <a:t>(903) 798-3800</a:t>
                      </a:r>
                    </a:p>
                  </a:txBody>
                  <a:tcPr/>
                </a:tc>
                <a:tc>
                  <a:txBody>
                    <a:bodyPr/>
                    <a:lstStyle/>
                    <a:p>
                      <a:r>
                        <a:rPr lang="en-US" sz="1200" dirty="0"/>
                        <a:t>No commercial oil or filters &amp; no other automotive fluids accepted; Grass clippings, brush &amp; tree limps</a:t>
                      </a:r>
                    </a:p>
                  </a:txBody>
                  <a:tcPr/>
                </a:tc>
                <a:extLst>
                  <a:ext uri="{0D108BD9-81ED-4DB2-BD59-A6C34878D82A}">
                    <a16:rowId xmlns:a16="http://schemas.microsoft.com/office/drawing/2014/main" val="1881832899"/>
                  </a:ext>
                </a:extLst>
              </a:tr>
              <a:tr h="256229">
                <a:tc>
                  <a:txBody>
                    <a:bodyPr/>
                    <a:lstStyle/>
                    <a:p>
                      <a:r>
                        <a:rPr lang="en-US" sz="1200" dirty="0"/>
                        <a:t>Tri State Iron &amp; Metal</a:t>
                      </a:r>
                    </a:p>
                  </a:txBody>
                  <a:tcPr/>
                </a:tc>
                <a:tc>
                  <a:txBody>
                    <a:bodyPr/>
                    <a:lstStyle/>
                    <a:p>
                      <a:r>
                        <a:rPr lang="en-US" sz="1200" dirty="0"/>
                        <a:t>Batteries &amp; Aluminum/Copper/Steel</a:t>
                      </a:r>
                    </a:p>
                  </a:txBody>
                  <a:tcPr/>
                </a:tc>
                <a:tc>
                  <a:txBody>
                    <a:bodyPr/>
                    <a:lstStyle/>
                    <a:p>
                      <a:r>
                        <a:rPr lang="en-US" sz="1200" dirty="0"/>
                        <a:t>1725 E 9</a:t>
                      </a:r>
                      <a:r>
                        <a:rPr lang="en-US" sz="1200" baseline="30000" dirty="0"/>
                        <a:t>th</a:t>
                      </a:r>
                      <a:r>
                        <a:rPr lang="en-US" sz="1200" dirty="0"/>
                        <a:t> St</a:t>
                      </a:r>
                    </a:p>
                  </a:txBody>
                  <a:tcPr/>
                </a:tc>
                <a:tc>
                  <a:txBody>
                    <a:bodyPr/>
                    <a:lstStyle/>
                    <a:p>
                      <a:r>
                        <a:rPr lang="en-US" sz="1200" dirty="0"/>
                        <a:t>(870) 773-8409</a:t>
                      </a:r>
                    </a:p>
                  </a:txBody>
                  <a:tcPr/>
                </a:tc>
                <a:tc>
                  <a:txBody>
                    <a:bodyPr/>
                    <a:lstStyle/>
                    <a:p>
                      <a:r>
                        <a:rPr lang="en-US" sz="1200" dirty="0"/>
                        <a:t>Buy materials at various rates</a:t>
                      </a:r>
                    </a:p>
                  </a:txBody>
                  <a:tcPr/>
                </a:tc>
                <a:extLst>
                  <a:ext uri="{0D108BD9-81ED-4DB2-BD59-A6C34878D82A}">
                    <a16:rowId xmlns:a16="http://schemas.microsoft.com/office/drawing/2014/main" val="1824451713"/>
                  </a:ext>
                </a:extLst>
              </a:tr>
              <a:tr h="427048">
                <a:tc>
                  <a:txBody>
                    <a:bodyPr/>
                    <a:lstStyle/>
                    <a:p>
                      <a:r>
                        <a:rPr lang="en-US" sz="1200" dirty="0"/>
                        <a:t>UNICOR</a:t>
                      </a:r>
                    </a:p>
                  </a:txBody>
                  <a:tcPr/>
                </a:tc>
                <a:tc>
                  <a:txBody>
                    <a:bodyPr/>
                    <a:lstStyle/>
                    <a:p>
                      <a:r>
                        <a:rPr lang="en-US" sz="1200" dirty="0"/>
                        <a:t>Electronics</a:t>
                      </a:r>
                    </a:p>
                  </a:txBody>
                  <a:tcPr/>
                </a:tc>
                <a:tc>
                  <a:txBody>
                    <a:bodyPr/>
                    <a:lstStyle/>
                    <a:p>
                      <a:r>
                        <a:rPr lang="en-US" sz="1200" dirty="0"/>
                        <a:t>4001 Leopard Dr</a:t>
                      </a:r>
                    </a:p>
                  </a:txBody>
                  <a:tcPr/>
                </a:tc>
                <a:tc>
                  <a:txBody>
                    <a:bodyPr/>
                    <a:lstStyle/>
                    <a:p>
                      <a:r>
                        <a:rPr lang="en-US" sz="1200" dirty="0"/>
                        <a:t>(903) 223-4484</a:t>
                      </a:r>
                    </a:p>
                  </a:txBody>
                  <a:tcPr/>
                </a:tc>
                <a:tc>
                  <a:txBody>
                    <a:bodyPr/>
                    <a:lstStyle/>
                    <a:p>
                      <a:r>
                        <a:rPr lang="en-US" sz="1200" dirty="0"/>
                        <a:t>Limitations apply: https://www.unicor.gov/RecyclingAcceptableItems.aspx</a:t>
                      </a:r>
                    </a:p>
                  </a:txBody>
                  <a:tcPr/>
                </a:tc>
                <a:extLst>
                  <a:ext uri="{0D108BD9-81ED-4DB2-BD59-A6C34878D82A}">
                    <a16:rowId xmlns:a16="http://schemas.microsoft.com/office/drawing/2014/main" val="2947599968"/>
                  </a:ext>
                </a:extLst>
              </a:tr>
              <a:tr h="256229">
                <a:tc>
                  <a:txBody>
                    <a:bodyPr/>
                    <a:lstStyle/>
                    <a:p>
                      <a:r>
                        <a:rPr lang="en-US" sz="1200" dirty="0"/>
                        <a:t>Walmart</a:t>
                      </a:r>
                    </a:p>
                  </a:txBody>
                  <a:tcPr/>
                </a:tc>
                <a:tc>
                  <a:txBody>
                    <a:bodyPr/>
                    <a:lstStyle/>
                    <a:p>
                      <a:r>
                        <a:rPr lang="en-US" sz="1200" dirty="0"/>
                        <a:t>Used Tires</a:t>
                      </a:r>
                    </a:p>
                  </a:txBody>
                  <a:tcPr/>
                </a:tc>
                <a:tc>
                  <a:txBody>
                    <a:bodyPr/>
                    <a:lstStyle/>
                    <a:p>
                      <a:r>
                        <a:rPr lang="en-US" sz="1200" dirty="0"/>
                        <a:t>4000 New Boston Rd</a:t>
                      </a:r>
                    </a:p>
                  </a:txBody>
                  <a:tcPr/>
                </a:tc>
                <a:tc>
                  <a:txBody>
                    <a:bodyPr/>
                    <a:lstStyle/>
                    <a:p>
                      <a:r>
                        <a:rPr lang="en-US" sz="1200" dirty="0"/>
                        <a:t>(903) 838-4007</a:t>
                      </a:r>
                    </a:p>
                  </a:txBody>
                  <a:tcPr/>
                </a:tc>
                <a:tc>
                  <a:txBody>
                    <a:bodyPr/>
                    <a:lstStyle/>
                    <a:p>
                      <a:r>
                        <a:rPr lang="en-US" sz="1200" dirty="0"/>
                        <a:t>$2.00 fee per tire</a:t>
                      </a:r>
                    </a:p>
                  </a:txBody>
                  <a:tcPr/>
                </a:tc>
                <a:extLst>
                  <a:ext uri="{0D108BD9-81ED-4DB2-BD59-A6C34878D82A}">
                    <a16:rowId xmlns:a16="http://schemas.microsoft.com/office/drawing/2014/main" val="2202951562"/>
                  </a:ext>
                </a:extLst>
              </a:tr>
              <a:tr h="597867">
                <a:tc>
                  <a:txBody>
                    <a:bodyPr/>
                    <a:lstStyle/>
                    <a:p>
                      <a:r>
                        <a:rPr lang="en-US" sz="1200" dirty="0"/>
                        <a:t>Waste Management</a:t>
                      </a:r>
                    </a:p>
                  </a:txBody>
                  <a:tcPr/>
                </a:tc>
                <a:tc>
                  <a:txBody>
                    <a:bodyPr/>
                    <a:lstStyle/>
                    <a:p>
                      <a:r>
                        <a:rPr lang="en-US" sz="1200" dirty="0"/>
                        <a:t>Curbside Recycling &amp; Yard Waste for Texarkana, TX residents</a:t>
                      </a:r>
                    </a:p>
                  </a:txBody>
                  <a:tcPr/>
                </a:tc>
                <a:tc>
                  <a:txBody>
                    <a:bodyPr/>
                    <a:lstStyle/>
                    <a:p>
                      <a:r>
                        <a:rPr lang="en-US" sz="1200" dirty="0"/>
                        <a:t>Pick-up service</a:t>
                      </a:r>
                    </a:p>
                  </a:txBody>
                  <a:tcPr/>
                </a:tc>
                <a:tc>
                  <a:txBody>
                    <a:bodyPr/>
                    <a:lstStyle/>
                    <a:p>
                      <a:r>
                        <a:rPr lang="en-US" sz="1200" dirty="0"/>
                        <a:t>(903) 798-3800</a:t>
                      </a:r>
                    </a:p>
                    <a:p>
                      <a:r>
                        <a:rPr lang="en-US" sz="1200" dirty="0"/>
                        <a:t>(800) 800-5804</a:t>
                      </a:r>
                    </a:p>
                  </a:txBody>
                  <a:tcPr/>
                </a:tc>
                <a:tc>
                  <a:txBody>
                    <a:bodyPr/>
                    <a:lstStyle/>
                    <a:p>
                      <a:r>
                        <a:rPr lang="en-US" sz="1200" dirty="0"/>
                        <a:t>Collect cardboard in provided containers; Grass clippings, leaves, trimmings and tree branches collected in biodegradable bag </a:t>
                      </a:r>
                    </a:p>
                  </a:txBody>
                  <a:tcPr/>
                </a:tc>
                <a:extLst>
                  <a:ext uri="{0D108BD9-81ED-4DB2-BD59-A6C34878D82A}">
                    <a16:rowId xmlns:a16="http://schemas.microsoft.com/office/drawing/2014/main" val="4144268354"/>
                  </a:ext>
                </a:extLst>
              </a:tr>
            </a:tbl>
          </a:graphicData>
        </a:graphic>
      </p:graphicFrame>
    </p:spTree>
    <p:extLst>
      <p:ext uri="{BB962C8B-B14F-4D97-AF65-F5344CB8AC3E}">
        <p14:creationId xmlns:p14="http://schemas.microsoft.com/office/powerpoint/2010/main" val="3805905338"/>
      </p:ext>
    </p:extLst>
  </p:cSld>
  <p:clrMapOvr>
    <a:masterClrMapping/>
  </p:clrMapOvr>
</p:sld>
</file>

<file path=ppt/theme/theme1.xml><?xml version="1.0" encoding="utf-8"?>
<a:theme xmlns:a="http://schemas.openxmlformats.org/drawingml/2006/main" name="DividendVTI">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289AE2-D2AE-49D1-AFAC-3A79F6794255}">
  <ds:schemaRefs>
    <ds:schemaRef ds:uri="16c05727-aa75-4e4a-9b5f-8a80a1165891"/>
    <ds:schemaRef ds:uri="http://schemas.openxmlformats.org/package/2006/metadata/core-properties"/>
    <ds:schemaRef ds:uri="http://schemas.microsoft.com/office/2006/documentManagement/types"/>
    <ds:schemaRef ds:uri="71af3243-3dd4-4a8d-8c0d-dd76da1f02a5"/>
    <ds:schemaRef ds:uri="http://schemas.microsoft.com/office/2006/metadata/properties"/>
    <ds:schemaRef ds:uri="http://purl.org/dc/dcmitype/"/>
    <ds:schemaRef ds:uri="http://www.w3.org/XML/1998/namespace"/>
    <ds:schemaRef ds:uri="http://purl.org/dc/elements/1.1/"/>
    <ds:schemaRef ds:uri="http://purl.org/dc/terms/"/>
    <ds:schemaRef ds:uri="http://schemas.microsoft.com/office/infopath/2007/PartnerControls"/>
  </ds:schemaRefs>
</ds:datastoreItem>
</file>

<file path=customXml/itemProps2.xml><?xml version="1.0" encoding="utf-8"?>
<ds:datastoreItem xmlns:ds="http://schemas.openxmlformats.org/officeDocument/2006/customXml" ds:itemID="{927BD4C1-B6B1-4715-ABF9-E660A51A4EA0}">
  <ds:schemaRefs>
    <ds:schemaRef ds:uri="http://schemas.microsoft.com/sharepoint/v3/contenttype/forms"/>
  </ds:schemaRefs>
</ds:datastoreItem>
</file>

<file path=customXml/itemProps3.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{27A12E83-F5E5-469A-B52F-D19ECD96B830}tf33552983_win32</Template>
  <TotalTime>440</TotalTime>
  <Words>553</Words>
  <Application>Microsoft Office PowerPoint</Application>
  <PresentationFormat>Widescreen</PresentationFormat>
  <Paragraphs>99</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Calibri</vt:lpstr>
      <vt:lpstr>Franklin Gothic Book</vt:lpstr>
      <vt:lpstr>Franklin Gothic Demi</vt:lpstr>
      <vt:lpstr>Wingdings 2</vt:lpstr>
      <vt:lpstr>DividendVTI</vt:lpstr>
      <vt:lpstr>Texarkana Recycling guide 2023</vt:lpstr>
      <vt:lpstr>Where to recycle what in Texarkana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Texarkana Sustainability guide 2021</dc:title>
  <dc:creator>TEX-Orr, David</dc:creator>
  <cp:lastModifiedBy>TEX-Orr, David</cp:lastModifiedBy>
  <cp:revision>6</cp:revision>
  <dcterms:created xsi:type="dcterms:W3CDTF">2021-03-05T18:46:15Z</dcterms:created>
  <dcterms:modified xsi:type="dcterms:W3CDTF">2023-01-09T22:03:28Z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