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71" r:id="rId5"/>
    <p:sldId id="269" r:id="rId6"/>
    <p:sldId id="263" r:id="rId7"/>
    <p:sldId id="264" r:id="rId8"/>
    <p:sldId id="265" r:id="rId9"/>
    <p:sldId id="268" r:id="rId10"/>
    <p:sldId id="262" r:id="rId11"/>
    <p:sldId id="261" r:id="rId12"/>
    <p:sldId id="267" r:id="rId13"/>
    <p:sldId id="266"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25038" y="3627655"/>
            <a:ext cx="9144000" cy="1641490"/>
          </a:xfrm>
        </p:spPr>
        <p:txBody>
          <a:bodyPr wrap="none" anchor="t">
            <a:normAutofit/>
          </a:bodyPr>
          <a:lstStyle>
            <a:lvl1pPr algn="r">
              <a:defRPr sz="6000" b="0" spc="-300" baseline="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Black" panose="020B0A04020102020204" pitchFamily="34" charset="0"/>
              </a:defRPr>
            </a:lvl1pPr>
          </a:lstStyle>
          <a:p>
            <a:r>
              <a:rPr lang="en-US" dirty="0" smtClean="0"/>
              <a:t>Council Template </a:t>
            </a:r>
            <a:br>
              <a:rPr lang="en-US" dirty="0" smtClean="0"/>
            </a:br>
            <a:r>
              <a:rPr lang="en-US" dirty="0" smtClean="0"/>
              <a:t>(Enter Your Title)</a:t>
            </a:r>
            <a:endParaRPr lang="en-US" dirty="0"/>
          </a:p>
        </p:txBody>
      </p:sp>
      <p:sp>
        <p:nvSpPr>
          <p:cNvPr id="3" name="Subtitle 2"/>
          <p:cNvSpPr>
            <a:spLocks noGrp="1"/>
          </p:cNvSpPr>
          <p:nvPr>
            <p:ph type="subTitle" idx="1" hasCustomPrompt="1"/>
          </p:nvPr>
        </p:nvSpPr>
        <p:spPr>
          <a:xfrm>
            <a:off x="2209800" y="5602325"/>
            <a:ext cx="9144000" cy="754025"/>
          </a:xfrm>
        </p:spPr>
        <p:txBody>
          <a:bodyPr anchor="b">
            <a:normAutofit/>
          </a:bodyPr>
          <a:lstStyle>
            <a:lvl1pPr marL="0" indent="0" algn="r">
              <a:buNone/>
              <a:defRPr sz="3200" b="0" baseline="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Department</a:t>
            </a:r>
          </a:p>
          <a:p>
            <a:r>
              <a:rPr lang="en-US" dirty="0" smtClean="0"/>
              <a:t>January 23, 2013</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CD19FB2-3AAB-4D03-B13A-2960828C78E3}" type="datetimeFigureOut">
              <a:rPr lang="en-US" smtClean="0"/>
              <a:pPr/>
              <a:t>2/24/2014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96" y="-605790"/>
            <a:ext cx="10058400" cy="56692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normAutofit/>
          </a:bodyPr>
          <a:lstStyle>
            <a:lvl1pPr>
              <a:defRPr sz="4400">
                <a:latin typeface="Arial Black" panose="020B0A04020102020204" pitchFamily="34" charset="0"/>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Arial" panose="020B0604020202020204" pitchFamily="34" charset="0"/>
                <a:cs typeface="Arial" panose="020B0604020202020204" pitchFamily="34" charset="0"/>
              </a:defRPr>
            </a:lvl1pPr>
          </a:lstStyle>
          <a:p>
            <a:pPr marL="0" lvl="0" indent="0">
              <a:buNone/>
            </a:pPr>
            <a:r>
              <a:rPr lang="en-US" dirty="0"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Arial" panose="020B0604020202020204" pitchFamily="34" charset="0"/>
                <a:cs typeface="Arial" panose="020B0604020202020204" pitchFamily="34" charset="0"/>
              </a:defRPr>
            </a:lvl1pPr>
          </a:lstStyle>
          <a:p>
            <a:pPr marL="0" lvl="0" indent="0">
              <a:buNone/>
            </a:pPr>
            <a:r>
              <a:rPr lang="en-US" dirty="0"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668F3F9-58BC-440B-B37B-805B9055EF92}" type="datetimeFigureOut">
              <a:rPr lang="en-US" smtClean="0"/>
              <a:pPr/>
              <a:t>2/24/2014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2/24/2014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1580" y="102870"/>
            <a:ext cx="9494866" cy="61437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004D"/>
            </a:gs>
            <a:gs pos="99000">
              <a:schemeClr val="accent1">
                <a:lumMod val="18000"/>
                <a:lumOff val="82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cs typeface="Arial" panose="020B0604020202020204" pitchFamily="34" charset="0"/>
              </a:defRPr>
            </a:lvl1pPr>
          </a:lstStyle>
          <a:p>
            <a:fld id="{51CF1133-3259-4C45-BABA-5B62D9C6F78D}" type="datetimeFigureOut">
              <a:rPr lang="en-US" smtClean="0"/>
              <a:pPr/>
              <a:t>2/24/2014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0" r:id="rId9"/>
    <p:sldLayoutId id="2147483661" r:id="rId10"/>
    <p:sldLayoutId id="2147483666" r:id="rId11"/>
    <p:sldLayoutId id="2147483663" r:id="rId12"/>
    <p:sldLayoutId id="2147483667" r:id="rId13"/>
    <p:sldLayoutId id="2147483668" r:id="rId14"/>
    <p:sldLayoutId id="2147483658" r:id="rId15"/>
    <p:sldLayoutId id="2147483659" r:id="rId16"/>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ci.texarkana.tx.us/171/City-Council" TargetMode="External"/><Relationship Id="rId2" Type="http://schemas.openxmlformats.org/officeDocument/2006/relationships/hyperlink" Target="http://www.ci.texarkana.tx.us/187/Tax-Increment-Reinvestment-Zone-Board"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indow.state.tx.us/taxinfo/proptax/registry04/zone.html" TargetMode="External"/><Relationship Id="rId2" Type="http://schemas.openxmlformats.org/officeDocument/2006/relationships/hyperlink" Target="http://www.statutes.legis.state.tx.us/Docs/TX/htm/TX.311.htm"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699" y="3789658"/>
            <a:ext cx="9144000" cy="1641490"/>
          </a:xfrm>
        </p:spPr>
        <p:txBody>
          <a:bodyPr>
            <a:noAutofit/>
          </a:bodyPr>
          <a:lstStyle/>
          <a:p>
            <a:r>
              <a:rPr lang="en-US" sz="4800" dirty="0" smtClean="0">
                <a:latin typeface="Arial Black" panose="020B0A04020102020204" pitchFamily="34" charset="0"/>
              </a:rPr>
              <a:t>  Tax Increment Refinancing Zone</a:t>
            </a:r>
            <a:br>
              <a:rPr lang="en-US" sz="4800" dirty="0" smtClean="0">
                <a:latin typeface="Arial Black" panose="020B0A04020102020204" pitchFamily="34" charset="0"/>
              </a:rPr>
            </a:br>
            <a:r>
              <a:rPr lang="en-US" sz="4800" dirty="0" smtClean="0">
                <a:latin typeface="Arial Black" panose="020B0A04020102020204" pitchFamily="34" charset="0"/>
              </a:rPr>
              <a:t>(TIRZ) Presentation</a:t>
            </a:r>
            <a:endParaRPr lang="en-US" sz="4800" dirty="0">
              <a:latin typeface="Arial Black" panose="020B0A04020102020204" pitchFamily="34" charset="0"/>
            </a:endParaRPr>
          </a:p>
        </p:txBody>
      </p:sp>
      <p:sp>
        <p:nvSpPr>
          <p:cNvPr id="3" name="Subtitle 2"/>
          <p:cNvSpPr>
            <a:spLocks noGrp="1"/>
          </p:cNvSpPr>
          <p:nvPr>
            <p:ph type="subTitle" idx="1"/>
          </p:nvPr>
        </p:nvSpPr>
        <p:spPr>
          <a:xfrm>
            <a:off x="2552699" y="5614615"/>
            <a:ext cx="9144000" cy="754025"/>
          </a:xfrm>
        </p:spPr>
        <p:txBody>
          <a:bodyPr>
            <a:normAutofit fontScale="77500" lnSpcReduction="20000"/>
          </a:bodyPr>
          <a:lstStyle/>
          <a:p>
            <a:r>
              <a:rPr lang="en-US" dirty="0" smtClean="0">
                <a:latin typeface="Arial Black" panose="020B0A04020102020204" pitchFamily="34" charset="0"/>
              </a:rPr>
              <a:t>Prepared By Economic Development</a:t>
            </a:r>
          </a:p>
          <a:p>
            <a:r>
              <a:rPr lang="en-US" dirty="0" smtClean="0">
                <a:latin typeface="Arial Black" panose="020B0A04020102020204" pitchFamily="34" charset="0"/>
              </a:rPr>
              <a:t>February 24, 2014</a:t>
            </a:r>
            <a:endParaRPr lang="en-US" dirty="0">
              <a:latin typeface="Arial Black" panose="020B0A04020102020204" pitchFamily="34" charset="0"/>
            </a:endParaRPr>
          </a:p>
        </p:txBody>
      </p:sp>
    </p:spTree>
    <p:extLst>
      <p:ext uri="{BB962C8B-B14F-4D97-AF65-F5344CB8AC3E}">
        <p14:creationId xmlns:p14="http://schemas.microsoft.com/office/powerpoint/2010/main" val="214431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65" y="152363"/>
            <a:ext cx="10515600" cy="1325563"/>
          </a:xfrm>
        </p:spPr>
        <p:txBody>
          <a:bodyPr>
            <a:normAutofit fontScale="90000"/>
          </a:bodyPr>
          <a:lstStyle/>
          <a:p>
            <a:r>
              <a:rPr lang="en-US" dirty="0" smtClean="0">
                <a:solidFill>
                  <a:srgbClr val="002060"/>
                </a:solidFill>
              </a:rPr>
              <a:t>Texarkana’s TIRZ Time </a:t>
            </a:r>
            <a:r>
              <a:rPr lang="en-US" dirty="0">
                <a:solidFill>
                  <a:srgbClr val="002060"/>
                </a:solidFill>
              </a:rPr>
              <a:t>L</a:t>
            </a:r>
            <a:r>
              <a:rPr lang="en-US" dirty="0" smtClean="0">
                <a:solidFill>
                  <a:srgbClr val="002060"/>
                </a:solidFill>
              </a:rPr>
              <a:t>ine</a:t>
            </a:r>
            <a:endParaRPr lang="en-US" dirty="0">
              <a:solidFill>
                <a:srgbClr val="002060"/>
              </a:solidFill>
            </a:endParaRPr>
          </a:p>
        </p:txBody>
      </p:sp>
      <p:cxnSp>
        <p:nvCxnSpPr>
          <p:cNvPr id="4" name="Straight Arrow Connector 3"/>
          <p:cNvCxnSpPr/>
          <p:nvPr/>
        </p:nvCxnSpPr>
        <p:spPr>
          <a:xfrm>
            <a:off x="797442" y="3402419"/>
            <a:ext cx="10792046" cy="531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42" y="1903228"/>
            <a:ext cx="1445089" cy="1403498"/>
          </a:xfrm>
          <a:prstGeom prst="rect">
            <a:avLst/>
          </a:prstGeom>
        </p:spPr>
      </p:pic>
      <p:sp>
        <p:nvSpPr>
          <p:cNvPr id="9" name="TextBox 8"/>
          <p:cNvSpPr txBox="1"/>
          <p:nvPr/>
        </p:nvSpPr>
        <p:spPr>
          <a:xfrm>
            <a:off x="797443" y="3530009"/>
            <a:ext cx="3965944" cy="2246769"/>
          </a:xfrm>
          <a:prstGeom prst="rect">
            <a:avLst/>
          </a:prstGeom>
          <a:noFill/>
        </p:spPr>
        <p:txBody>
          <a:bodyPr wrap="square" rtlCol="0">
            <a:spAutoFit/>
          </a:bodyPr>
          <a:lstStyle/>
          <a:p>
            <a:r>
              <a:rPr lang="en-US" altLang="en-US" sz="1400" dirty="0">
                <a:latin typeface="Arial" panose="020B0604020202020204" pitchFamily="34" charset="0"/>
                <a:cs typeface="Arial" panose="020B0604020202020204" pitchFamily="34" charset="0"/>
              </a:rPr>
              <a:t>October &amp; November  2009: </a:t>
            </a:r>
          </a:p>
          <a:p>
            <a:pPr marL="366713" lvl="1" indent="0">
              <a:buNone/>
            </a:pPr>
            <a:r>
              <a:rPr lang="en-US" altLang="en-US" sz="1400" dirty="0">
                <a:latin typeface="Arial" panose="020B0604020202020204" pitchFamily="34" charset="0"/>
                <a:cs typeface="Arial" panose="020B0604020202020204" pitchFamily="34" charset="0"/>
              </a:rPr>
              <a:t>City Council issued Notice of Intent to create TIRZ Districts; 60-day written notice issued to all other taxing units; </a:t>
            </a:r>
            <a:r>
              <a:rPr lang="en-US" altLang="en-US" sz="1400" i="1" dirty="0">
                <a:latin typeface="Arial" panose="020B0604020202020204" pitchFamily="34" charset="0"/>
                <a:cs typeface="Arial" panose="020B0604020202020204" pitchFamily="34" charset="0"/>
              </a:rPr>
              <a:t>7 day Published Notice for Public Hearing on TIRZ Districts; Notice of Public Presentation on TIRZ Districts; </a:t>
            </a:r>
            <a:r>
              <a:rPr lang="en-US" altLang="en-US" sz="1400" dirty="0">
                <a:latin typeface="Arial" panose="020B0604020202020204" pitchFamily="34" charset="0"/>
                <a:cs typeface="Arial" panose="020B0604020202020204" pitchFamily="34" charset="0"/>
              </a:rPr>
              <a:t>City holds joint meeting w/Other Taxing Entities and public presentation over TIRZ Districts; City Council public hearing on TIRZ and vote.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400" y="3455581"/>
            <a:ext cx="1445089" cy="1403498"/>
          </a:xfrm>
          <a:prstGeom prst="rect">
            <a:avLst/>
          </a:prstGeom>
        </p:spPr>
      </p:pic>
      <p:sp>
        <p:nvSpPr>
          <p:cNvPr id="15" name="TextBox 14"/>
          <p:cNvSpPr txBox="1"/>
          <p:nvPr/>
        </p:nvSpPr>
        <p:spPr>
          <a:xfrm>
            <a:off x="3943376" y="2637174"/>
            <a:ext cx="3179135" cy="738664"/>
          </a:xfrm>
          <a:prstGeom prst="rect">
            <a:avLst/>
          </a:prstGeom>
          <a:noFill/>
        </p:spPr>
        <p:txBody>
          <a:bodyPr wrap="square" rtlCol="0">
            <a:spAutoFit/>
          </a:bodyPr>
          <a:lstStyle/>
          <a:p>
            <a:pPr marL="366713" lvl="1" indent="0">
              <a:buNone/>
            </a:pPr>
            <a:r>
              <a:rPr lang="en-US" altLang="en-US" sz="1400" dirty="0" smtClean="0">
                <a:latin typeface="Arial" panose="020B0604020202020204" pitchFamily="34" charset="0"/>
                <a:cs typeface="Arial" panose="020B0604020202020204" pitchFamily="34" charset="0"/>
              </a:rPr>
              <a:t>November 2009: </a:t>
            </a:r>
          </a:p>
          <a:p>
            <a:pPr marL="366713" lvl="1" indent="0">
              <a:buNone/>
            </a:pPr>
            <a:r>
              <a:rPr lang="en-US" altLang="en-US" sz="1400" dirty="0" smtClean="0">
                <a:latin typeface="Arial" panose="020B0604020202020204" pitchFamily="34" charset="0"/>
                <a:cs typeface="Arial" panose="020B0604020202020204" pitchFamily="34" charset="0"/>
              </a:rPr>
              <a:t>Council </a:t>
            </a:r>
            <a:r>
              <a:rPr lang="en-US" altLang="en-US" sz="1400" dirty="0">
                <a:latin typeface="Arial" panose="020B0604020202020204" pitchFamily="34" charset="0"/>
                <a:cs typeface="Arial" panose="020B0604020202020204" pitchFamily="34" charset="0"/>
              </a:rPr>
              <a:t>approves Ordinance #177-09 creating TIRZ #1 &amp; #2</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356" y="1897912"/>
            <a:ext cx="1445089" cy="1403498"/>
          </a:xfrm>
          <a:prstGeom prst="rect">
            <a:avLst/>
          </a:prstGeom>
        </p:spPr>
      </p:pic>
      <p:sp>
        <p:nvSpPr>
          <p:cNvPr id="17" name="TextBox 16"/>
          <p:cNvSpPr txBox="1"/>
          <p:nvPr/>
        </p:nvSpPr>
        <p:spPr>
          <a:xfrm>
            <a:off x="8162834" y="3511551"/>
            <a:ext cx="2766132" cy="738664"/>
          </a:xfrm>
          <a:prstGeom prst="rect">
            <a:avLst/>
          </a:prstGeom>
          <a:noFill/>
        </p:spPr>
        <p:txBody>
          <a:bodyPr wrap="square" rtlCol="0">
            <a:spAutoFit/>
          </a:bodyPr>
          <a:lstStyle/>
          <a:p>
            <a:r>
              <a:rPr lang="en-US" altLang="en-US" sz="1400" dirty="0">
                <a:latin typeface="Arial" panose="020B0604020202020204" pitchFamily="34" charset="0"/>
                <a:cs typeface="Arial" panose="020B0604020202020204" pitchFamily="34" charset="0"/>
              </a:rPr>
              <a:t>Annual reports filed with Texas Comptroller’s Office for 2010, 2011, 2012</a:t>
            </a:r>
          </a:p>
        </p:txBody>
      </p:sp>
    </p:spTree>
    <p:extLst>
      <p:ext uri="{BB962C8B-B14F-4D97-AF65-F5344CB8AC3E}">
        <p14:creationId xmlns:p14="http://schemas.microsoft.com/office/powerpoint/2010/main" val="185264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24" y="4809423"/>
            <a:ext cx="10515600" cy="1325563"/>
          </a:xfrm>
        </p:spPr>
        <p:txBody>
          <a:bodyPr>
            <a:noAutofit/>
          </a:bodyPr>
          <a:lstStyle/>
          <a:p>
            <a:r>
              <a:rPr lang="en-US" sz="2400" dirty="0">
                <a:solidFill>
                  <a:schemeClr val="tx1"/>
                </a:solidFill>
                <a:latin typeface="Arial" panose="020B0604020202020204" pitchFamily="34" charset="0"/>
                <a:cs typeface="Arial" panose="020B0604020202020204" pitchFamily="34" charset="0"/>
              </a:rPr>
              <a:t>To utilize tax increment financing (“TIF”) in Texas, a tax increment reinvestment zone (“TIRZ”) must be created over the specific geographic area (TIRZ Zone) where the public improvements will be constructed. Zones must be contiguous and are limited to the percentage of residential property allowed in the Zone</a:t>
            </a:r>
            <a:r>
              <a:rPr lang="en-US" sz="2400" dirty="0" smtClean="0">
                <a:solidFill>
                  <a:schemeClr val="tx1"/>
                </a:solidFill>
                <a:latin typeface="Arial" panose="020B0604020202020204" pitchFamily="34" charset="0"/>
                <a:cs typeface="Arial" panose="020B0604020202020204" pitchFamily="34" charset="0"/>
              </a:rPr>
              <a:t>. Above, Texarkana, Texas’ two zones are pictured. </a:t>
            </a:r>
            <a:r>
              <a:rPr lang="en-US" sz="2400" dirty="0"/>
              <a:t/>
            </a:r>
            <a:br>
              <a:rPr lang="en-US" sz="2400" dirty="0"/>
            </a:br>
            <a:endParaRPr lang="en-US" sz="2400" dirty="0"/>
          </a:p>
        </p:txBody>
      </p:sp>
      <p:pic>
        <p:nvPicPr>
          <p:cNvPr id="9" name="Picture 2" descr="TIRZ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59" y="180088"/>
            <a:ext cx="5871044" cy="399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6131303" y="179422"/>
            <a:ext cx="5786894" cy="3990201"/>
          </a:xfrm>
          <a:prstGeom prst="rect">
            <a:avLst/>
          </a:prstGeom>
        </p:spPr>
      </p:pic>
    </p:spTree>
    <p:extLst>
      <p:ext uri="{BB962C8B-B14F-4D97-AF65-F5344CB8AC3E}">
        <p14:creationId xmlns:p14="http://schemas.microsoft.com/office/powerpoint/2010/main" val="167336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the TIRZ process? </a:t>
            </a:r>
            <a:endParaRPr lang="en-US" dirty="0">
              <a:solidFill>
                <a:schemeClr val="tx1"/>
              </a:solidFill>
            </a:endParaRPr>
          </a:p>
        </p:txBody>
      </p:sp>
      <p:sp>
        <p:nvSpPr>
          <p:cNvPr id="3" name="TextBox 2"/>
          <p:cNvSpPr txBox="1"/>
          <p:nvPr/>
        </p:nvSpPr>
        <p:spPr>
          <a:xfrm>
            <a:off x="831273" y="1683327"/>
            <a:ext cx="10546772" cy="427809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First, the project </a:t>
            </a:r>
            <a:r>
              <a:rPr lang="en-US" sz="1600" dirty="0">
                <a:latin typeface="Arial" panose="020B0604020202020204" pitchFamily="34" charset="0"/>
                <a:cs typeface="Arial" panose="020B0604020202020204" pitchFamily="34" charset="0"/>
              </a:rPr>
              <a:t>is presented by developer, property owner, or Public Works to staff for </a:t>
            </a:r>
            <a:r>
              <a:rPr lang="en-US" sz="1600" dirty="0" smtClean="0">
                <a:latin typeface="Arial" panose="020B0604020202020204" pitchFamily="34" charset="0"/>
                <a:cs typeface="Arial" panose="020B0604020202020204" pitchFamily="34" charset="0"/>
              </a:rPr>
              <a:t>consideration. </a:t>
            </a:r>
          </a:p>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Then, city staff </a:t>
            </a:r>
            <a:r>
              <a:rPr lang="en-US" sz="1600" dirty="0">
                <a:latin typeface="Arial" panose="020B0604020202020204" pitchFamily="34" charset="0"/>
                <a:cs typeface="Arial" panose="020B0604020202020204" pitchFamily="34" charset="0"/>
              </a:rPr>
              <a:t>makes determination of public benefit and analysis of return on City’s investment</a:t>
            </a:r>
          </a:p>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Next, TIRZ </a:t>
            </a:r>
            <a:r>
              <a:rPr lang="en-US" sz="1600" dirty="0">
                <a:latin typeface="Arial" panose="020B0604020202020204" pitchFamily="34" charset="0"/>
                <a:cs typeface="Arial" panose="020B0604020202020204" pitchFamily="34" charset="0"/>
              </a:rPr>
              <a:t>board votes on recommendation for inclusion of project to Project List</a:t>
            </a:r>
          </a:p>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If the TIRZ board recommends inclusion, Council </a:t>
            </a:r>
            <a:r>
              <a:rPr lang="en-US" sz="1600" dirty="0">
                <a:latin typeface="Arial" panose="020B0604020202020204" pitchFamily="34" charset="0"/>
                <a:cs typeface="Arial" panose="020B0604020202020204" pitchFamily="34" charset="0"/>
              </a:rPr>
              <a:t>acts on inclusion of project to Project List</a:t>
            </a:r>
          </a:p>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If Council approves project, Council acts </a:t>
            </a:r>
            <a:r>
              <a:rPr lang="en-US" sz="1600" dirty="0">
                <a:latin typeface="Arial" panose="020B0604020202020204" pitchFamily="34" charset="0"/>
                <a:cs typeface="Arial" panose="020B0604020202020204" pitchFamily="34" charset="0"/>
              </a:rPr>
              <a:t>on funding from TIRZ based on staff recommendation and funding </a:t>
            </a:r>
            <a:r>
              <a:rPr lang="en-US" sz="1600" dirty="0" smtClean="0">
                <a:latin typeface="Arial" panose="020B0604020202020204" pitchFamily="34" charset="0"/>
                <a:cs typeface="Arial" panose="020B0604020202020204" pitchFamily="34" charset="0"/>
              </a:rPr>
              <a:t>availability</a:t>
            </a: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approved, staff monitors projects until completed</a:t>
            </a:r>
          </a:p>
        </p:txBody>
      </p:sp>
      <p:sp>
        <p:nvSpPr>
          <p:cNvPr id="4" name="Down Arrow 3"/>
          <p:cNvSpPr/>
          <p:nvPr/>
        </p:nvSpPr>
        <p:spPr>
          <a:xfrm>
            <a:off x="997527" y="2036619"/>
            <a:ext cx="280555" cy="342900"/>
          </a:xfrm>
          <a:prstGeom prst="downArrow">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Down Arrow 4"/>
          <p:cNvSpPr/>
          <p:nvPr/>
        </p:nvSpPr>
        <p:spPr>
          <a:xfrm>
            <a:off x="1409700" y="2723862"/>
            <a:ext cx="280555" cy="342900"/>
          </a:xfrm>
          <a:prstGeom prst="downArrow">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Down Arrow 5"/>
          <p:cNvSpPr/>
          <p:nvPr/>
        </p:nvSpPr>
        <p:spPr>
          <a:xfrm>
            <a:off x="1835727" y="3483154"/>
            <a:ext cx="280555" cy="342900"/>
          </a:xfrm>
          <a:prstGeom prst="downArrow">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Down Arrow 6"/>
          <p:cNvSpPr/>
          <p:nvPr/>
        </p:nvSpPr>
        <p:spPr>
          <a:xfrm>
            <a:off x="2242703" y="4225637"/>
            <a:ext cx="280555" cy="342900"/>
          </a:xfrm>
          <a:prstGeom prst="downArrow">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Down Arrow 7"/>
          <p:cNvSpPr/>
          <p:nvPr/>
        </p:nvSpPr>
        <p:spPr>
          <a:xfrm>
            <a:off x="2604655" y="5093529"/>
            <a:ext cx="280555" cy="342900"/>
          </a:xfrm>
          <a:prstGeom prst="downArrow">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6536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There are two councils who are charged to protect the city’s interest: </a:t>
            </a:r>
            <a:endParaRPr lang="en-US" sz="3200" dirty="0">
              <a:solidFill>
                <a:schemeClr val="tx1"/>
              </a:solidFill>
            </a:endParaRPr>
          </a:p>
        </p:txBody>
      </p:sp>
      <p:sp>
        <p:nvSpPr>
          <p:cNvPr id="3" name="TextBox 2"/>
          <p:cNvSpPr txBox="1"/>
          <p:nvPr/>
        </p:nvSpPr>
        <p:spPr>
          <a:xfrm>
            <a:off x="838200" y="1690688"/>
            <a:ext cx="10525991" cy="2585323"/>
          </a:xfrm>
          <a:prstGeom prst="rect">
            <a:avLst/>
          </a:prstGeom>
          <a:noFill/>
        </p:spPr>
        <p:txBody>
          <a:bodyPr wrap="square" rtlCol="0">
            <a:spAutoFit/>
          </a:bodyPr>
          <a:lstStyle/>
          <a:p>
            <a:r>
              <a:rPr lang="en-US" b="1" dirty="0">
                <a:hlinkClick r:id="rId2"/>
              </a:rPr>
              <a:t>The TIRZ </a:t>
            </a:r>
            <a:r>
              <a:rPr lang="en-US" b="1" dirty="0" smtClean="0">
                <a:hlinkClick r:id="rId2"/>
              </a:rPr>
              <a:t>Board </a:t>
            </a:r>
            <a:r>
              <a:rPr lang="en-US" dirty="0" smtClean="0"/>
              <a:t>makes </a:t>
            </a:r>
            <a:r>
              <a:rPr lang="en-US" dirty="0"/>
              <a:t>recommendations to the city council concerning the administration of the TIRZ Zones, </a:t>
            </a:r>
            <a:r>
              <a:rPr lang="en-US" dirty="0" smtClean="0"/>
              <a:t>prepares </a:t>
            </a:r>
            <a:r>
              <a:rPr lang="en-US" dirty="0"/>
              <a:t>and </a:t>
            </a:r>
            <a:r>
              <a:rPr lang="en-US" dirty="0" smtClean="0"/>
              <a:t>adopts </a:t>
            </a:r>
            <a:r>
              <a:rPr lang="en-US" dirty="0"/>
              <a:t>project plans, </a:t>
            </a:r>
            <a:r>
              <a:rPr lang="en-US" dirty="0" smtClean="0"/>
              <a:t>prepares </a:t>
            </a:r>
            <a:r>
              <a:rPr lang="en-US" dirty="0"/>
              <a:t>reinvestment zone financing plans, and; </a:t>
            </a:r>
            <a:r>
              <a:rPr lang="en-US" dirty="0" smtClean="0"/>
              <a:t>prepares, implements, monitors, </a:t>
            </a:r>
            <a:r>
              <a:rPr lang="en-US" dirty="0"/>
              <a:t>and </a:t>
            </a:r>
            <a:r>
              <a:rPr lang="en-US" dirty="0" smtClean="0"/>
              <a:t>submits </a:t>
            </a:r>
            <a:r>
              <a:rPr lang="en-US" dirty="0"/>
              <a:t>all plans and an annual report to the city council for approval</a:t>
            </a:r>
            <a:r>
              <a:rPr lang="en-US" dirty="0" smtClean="0"/>
              <a:t>.</a:t>
            </a:r>
          </a:p>
          <a:p>
            <a:endParaRPr lang="en-US" dirty="0" smtClean="0"/>
          </a:p>
          <a:p>
            <a:r>
              <a:rPr lang="en-US" dirty="0" smtClean="0"/>
              <a:t>Meanwhile, the </a:t>
            </a:r>
            <a:r>
              <a:rPr lang="en-US" dirty="0" smtClean="0">
                <a:hlinkClick r:id="rId3"/>
              </a:rPr>
              <a:t>Texarkana, Texas </a:t>
            </a:r>
            <a:r>
              <a:rPr lang="en-US" dirty="0">
                <a:hlinkClick r:id="rId3"/>
              </a:rPr>
              <a:t>City Council</a:t>
            </a:r>
            <a:r>
              <a:rPr lang="en-US" dirty="0"/>
              <a:t>  </a:t>
            </a:r>
            <a:r>
              <a:rPr lang="en-US" dirty="0" smtClean="0"/>
              <a:t>approves </a:t>
            </a:r>
            <a:r>
              <a:rPr lang="en-US" dirty="0"/>
              <a:t>the final Project and Financing Plan, which contains the </a:t>
            </a:r>
            <a:r>
              <a:rPr lang="en-US" dirty="0" smtClean="0"/>
              <a:t>vision, appoints TIRZ Board </a:t>
            </a:r>
            <a:r>
              <a:rPr lang="en-US" dirty="0"/>
              <a:t>of </a:t>
            </a:r>
            <a:r>
              <a:rPr lang="en-US" dirty="0" smtClean="0"/>
              <a:t>Directors, approves </a:t>
            </a:r>
            <a:r>
              <a:rPr lang="en-US" dirty="0"/>
              <a:t>funding source for </a:t>
            </a:r>
            <a:r>
              <a:rPr lang="en-US" dirty="0" smtClean="0"/>
              <a:t>projects, approves </a:t>
            </a:r>
            <a:r>
              <a:rPr lang="en-US" dirty="0"/>
              <a:t>Development Financing </a:t>
            </a:r>
            <a:r>
              <a:rPr lang="en-US" dirty="0" smtClean="0"/>
              <a:t>Agreements, and approves </a:t>
            </a:r>
            <a:r>
              <a:rPr lang="en-US" dirty="0"/>
              <a:t>the Issuance of Debt if </a:t>
            </a:r>
            <a:r>
              <a:rPr lang="en-US" dirty="0" smtClean="0"/>
              <a:t>appropriate. </a:t>
            </a:r>
            <a:endParaRPr lang="en-US" dirty="0"/>
          </a:p>
          <a:p>
            <a:endParaRPr lang="en-US" dirty="0"/>
          </a:p>
          <a:p>
            <a:endParaRPr lang="en-US" dirty="0"/>
          </a:p>
        </p:txBody>
      </p:sp>
    </p:spTree>
    <p:extLst>
      <p:ext uri="{BB962C8B-B14F-4D97-AF65-F5344CB8AC3E}">
        <p14:creationId xmlns:p14="http://schemas.microsoft.com/office/powerpoint/2010/main" val="391070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Summary</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spcBef>
                <a:spcPts val="0"/>
              </a:spcBef>
              <a:buNone/>
            </a:pPr>
            <a:r>
              <a:rPr lang="en-US" sz="1600" dirty="0" smtClean="0"/>
              <a:t>Pros: </a:t>
            </a:r>
          </a:p>
          <a:p>
            <a:pPr>
              <a:spcBef>
                <a:spcPts val="0"/>
              </a:spcBef>
            </a:pPr>
            <a:r>
              <a:rPr lang="en-US" sz="1600" dirty="0" smtClean="0"/>
              <a:t>Performance </a:t>
            </a:r>
            <a:r>
              <a:rPr lang="en-US" sz="1600" dirty="0"/>
              <a:t>based</a:t>
            </a:r>
          </a:p>
          <a:p>
            <a:pPr>
              <a:spcBef>
                <a:spcPts val="0"/>
              </a:spcBef>
            </a:pPr>
            <a:r>
              <a:rPr lang="en-US" sz="1600" dirty="0" smtClean="0"/>
              <a:t>Will </a:t>
            </a:r>
            <a:r>
              <a:rPr lang="en-US" sz="1600" dirty="0"/>
              <a:t>not burden </a:t>
            </a:r>
            <a:r>
              <a:rPr lang="en-US" sz="1600" dirty="0" smtClean="0"/>
              <a:t>existing residents</a:t>
            </a:r>
            <a:endParaRPr lang="en-US" sz="1600" dirty="0"/>
          </a:p>
          <a:p>
            <a:pPr>
              <a:spcBef>
                <a:spcPts val="0"/>
              </a:spcBef>
            </a:pPr>
            <a:r>
              <a:rPr lang="en-US" sz="1600" dirty="0" smtClean="0"/>
              <a:t>Requires </a:t>
            </a:r>
            <a:r>
              <a:rPr lang="en-US" sz="1600" dirty="0"/>
              <a:t>a plan that </a:t>
            </a:r>
            <a:r>
              <a:rPr lang="en-US" sz="1600" dirty="0" smtClean="0"/>
              <a:t>informs public </a:t>
            </a:r>
            <a:r>
              <a:rPr lang="en-US" sz="1600" dirty="0"/>
              <a:t>and private sector </a:t>
            </a:r>
            <a:r>
              <a:rPr lang="en-US" sz="1600" dirty="0" smtClean="0"/>
              <a:t>of vision</a:t>
            </a:r>
            <a:r>
              <a:rPr lang="en-US" sz="1600" dirty="0"/>
              <a:t>, goals and eligibility</a:t>
            </a:r>
          </a:p>
          <a:p>
            <a:pPr marL="0" indent="0">
              <a:spcBef>
                <a:spcPts val="0"/>
              </a:spcBef>
              <a:buNone/>
            </a:pPr>
            <a:endParaRPr lang="en-US" sz="1600" dirty="0" smtClean="0"/>
          </a:p>
          <a:p>
            <a:pPr marL="0" indent="0">
              <a:spcBef>
                <a:spcPts val="0"/>
              </a:spcBef>
              <a:buNone/>
            </a:pPr>
            <a:r>
              <a:rPr lang="en-US" sz="1600" dirty="0" smtClean="0"/>
              <a:t>Cons:</a:t>
            </a:r>
            <a:endParaRPr lang="en-US" sz="1600" dirty="0"/>
          </a:p>
          <a:p>
            <a:pPr>
              <a:spcBef>
                <a:spcPts val="0"/>
              </a:spcBef>
            </a:pPr>
            <a:r>
              <a:rPr lang="en-US" sz="1600" dirty="0" smtClean="0"/>
              <a:t>Long </a:t>
            </a:r>
            <a:r>
              <a:rPr lang="en-US" sz="1600" dirty="0"/>
              <a:t>term </a:t>
            </a:r>
            <a:r>
              <a:rPr lang="en-US" sz="1600" dirty="0" smtClean="0"/>
              <a:t>economic development </a:t>
            </a:r>
            <a:r>
              <a:rPr lang="en-US" sz="1600" dirty="0"/>
              <a:t>tool</a:t>
            </a:r>
          </a:p>
          <a:p>
            <a:pPr>
              <a:spcBef>
                <a:spcPts val="0"/>
              </a:spcBef>
            </a:pPr>
            <a:r>
              <a:rPr lang="en-US" sz="1600" dirty="0" smtClean="0"/>
              <a:t>Perception </a:t>
            </a:r>
            <a:r>
              <a:rPr lang="en-US" sz="1600" dirty="0"/>
              <a:t>of developer reimbursements as “</a:t>
            </a:r>
            <a:r>
              <a:rPr lang="en-US" sz="1600" dirty="0" smtClean="0"/>
              <a:t>giveaways” will </a:t>
            </a:r>
            <a:r>
              <a:rPr lang="en-US" sz="1600" dirty="0"/>
              <a:t>require transparency and </a:t>
            </a:r>
            <a:r>
              <a:rPr lang="en-US" sz="1600" dirty="0" smtClean="0"/>
              <a:t>full disclosure </a:t>
            </a:r>
          </a:p>
          <a:p>
            <a:pPr>
              <a:lnSpc>
                <a:spcPct val="100000"/>
              </a:lnSpc>
              <a:spcBef>
                <a:spcPts val="0"/>
              </a:spcBef>
            </a:pPr>
            <a:r>
              <a:rPr lang="en-US" sz="1600" dirty="0" smtClean="0"/>
              <a:t>Board must remain fully </a:t>
            </a:r>
            <a:r>
              <a:rPr lang="en-US" sz="1600" dirty="0"/>
              <a:t>engaged</a:t>
            </a:r>
          </a:p>
          <a:p>
            <a:endParaRPr lang="en-US" dirty="0"/>
          </a:p>
        </p:txBody>
      </p:sp>
    </p:spTree>
    <p:extLst>
      <p:ext uri="{BB962C8B-B14F-4D97-AF65-F5344CB8AC3E}">
        <p14:creationId xmlns:p14="http://schemas.microsoft.com/office/powerpoint/2010/main" val="292828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TIRZ? </a:t>
            </a:r>
            <a:endParaRPr lang="en-US" dirty="0"/>
          </a:p>
        </p:txBody>
      </p:sp>
      <p:sp>
        <p:nvSpPr>
          <p:cNvPr id="3" name="Content Placeholder 2"/>
          <p:cNvSpPr>
            <a:spLocks noGrp="1"/>
          </p:cNvSpPr>
          <p:nvPr>
            <p:ph idx="1"/>
          </p:nvPr>
        </p:nvSpPr>
        <p:spPr/>
        <p:txBody>
          <a:bodyPr/>
          <a:lstStyle/>
          <a:p>
            <a:r>
              <a:rPr lang="en-US" dirty="0"/>
              <a:t>Tax Increment Reinvestment Zones (TIRZs) are special zones created by City Council to attract new investment to an area. TIRZs help finance the cost of redevelopment and encourage development in an area that would otherwise not attract sufficient market development in a timely manner. Taxes attributable to new improvements (tax increments) are set-aside in a fund to finance public improvements within the boundaries of the zone. </a:t>
            </a:r>
          </a:p>
        </p:txBody>
      </p:sp>
    </p:spTree>
    <p:extLst>
      <p:ext uri="{BB962C8B-B14F-4D97-AF65-F5344CB8AC3E}">
        <p14:creationId xmlns:p14="http://schemas.microsoft.com/office/powerpoint/2010/main" val="269718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000856" y="909204"/>
            <a:ext cx="10099963" cy="576262"/>
          </a:xfrm>
        </p:spPr>
        <p:txBody>
          <a:bodyPr/>
          <a:lstStyle/>
          <a:p>
            <a:r>
              <a:rPr lang="en-US" sz="3600" dirty="0">
                <a:solidFill>
                  <a:schemeClr val="tx1"/>
                </a:solidFill>
              </a:rPr>
              <a:t>Tax Increment Financing</a:t>
            </a:r>
          </a:p>
        </p:txBody>
      </p:sp>
      <p:sp>
        <p:nvSpPr>
          <p:cNvPr id="6" name="Text Placeholder 5"/>
          <p:cNvSpPr>
            <a:spLocks noGrp="1"/>
          </p:cNvSpPr>
          <p:nvPr>
            <p:ph type="body" sz="half" idx="16"/>
          </p:nvPr>
        </p:nvSpPr>
        <p:spPr>
          <a:xfrm>
            <a:off x="1000856" y="1636568"/>
            <a:ext cx="10099963" cy="4577195"/>
          </a:xfrm>
        </p:spPr>
        <p:txBody>
          <a:bodyPr>
            <a:normAutofit/>
          </a:bodyPr>
          <a:lstStyle/>
          <a:p>
            <a:r>
              <a:rPr lang="en-US" sz="2400" dirty="0">
                <a:solidFill>
                  <a:schemeClr val="tx1"/>
                </a:solidFill>
              </a:rPr>
              <a:t>Tax Increment Reinvestments Zones (TIRZ) were created by the Texas Legislature to help finance the cost of improvements needed to promote development or redevelopment in specific geographic areas (TIRZ Zone) of a community</a:t>
            </a:r>
            <a:r>
              <a:rPr lang="en-US" sz="2400" dirty="0" smtClean="0">
                <a:solidFill>
                  <a:schemeClr val="tx1"/>
                </a:solidFill>
              </a:rPr>
              <a:t>. </a:t>
            </a:r>
          </a:p>
          <a:p>
            <a:endParaRPr lang="en-US" sz="2400" dirty="0">
              <a:solidFill>
                <a:schemeClr val="tx1"/>
              </a:solidFill>
            </a:endParaRPr>
          </a:p>
          <a:p>
            <a:r>
              <a:rPr lang="en-US" sz="2400" dirty="0" smtClean="0">
                <a:solidFill>
                  <a:schemeClr val="tx1"/>
                </a:solidFill>
              </a:rPr>
              <a:t>A </a:t>
            </a:r>
            <a:r>
              <a:rPr lang="en-US" sz="2400" dirty="0">
                <a:solidFill>
                  <a:schemeClr val="tx1"/>
                </a:solidFill>
              </a:rPr>
              <a:t>TIRZ is regulated and monitored by the City in accordance with </a:t>
            </a:r>
            <a:r>
              <a:rPr lang="en-US" sz="2400" dirty="0">
                <a:solidFill>
                  <a:schemeClr val="tx1"/>
                </a:solidFill>
                <a:hlinkClick r:id="rId2"/>
              </a:rPr>
              <a:t>Chapter 311 of the Texas Tax </a:t>
            </a:r>
            <a:r>
              <a:rPr lang="en-US" sz="2400" dirty="0" smtClean="0">
                <a:solidFill>
                  <a:schemeClr val="tx1"/>
                </a:solidFill>
                <a:hlinkClick r:id="rId2"/>
              </a:rPr>
              <a:t>Code</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You can read more about what the Texas Comptroller’s Office has to say about Tax Increment Financing on </a:t>
            </a:r>
            <a:r>
              <a:rPr lang="en-US" sz="2400" dirty="0" smtClean="0">
                <a:hlinkClick r:id="rId3"/>
              </a:rPr>
              <a:t>their website. </a:t>
            </a:r>
            <a:endParaRPr lang="en-US" sz="2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611" y="4956464"/>
            <a:ext cx="1500140" cy="1456964"/>
          </a:xfrm>
          <a:prstGeom prst="rect">
            <a:avLst/>
          </a:prstGeom>
        </p:spPr>
      </p:pic>
    </p:spTree>
    <p:extLst>
      <p:ext uri="{BB962C8B-B14F-4D97-AF65-F5344CB8AC3E}">
        <p14:creationId xmlns:p14="http://schemas.microsoft.com/office/powerpoint/2010/main" val="337441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How TIRZ Funding works: </a:t>
            </a: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2102767" y="1521191"/>
            <a:ext cx="7986466" cy="5336809"/>
          </a:xfrm>
          <a:prstGeom prst="rect">
            <a:avLst/>
          </a:prstGeom>
        </p:spPr>
      </p:pic>
    </p:spTree>
    <p:extLst>
      <p:ext uri="{BB962C8B-B14F-4D97-AF65-F5344CB8AC3E}">
        <p14:creationId xmlns:p14="http://schemas.microsoft.com/office/powerpoint/2010/main" val="123325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
            </a:r>
            <a:br>
              <a:rPr lang="en-US" dirty="0">
                <a:solidFill>
                  <a:schemeClr val="tx1"/>
                </a:solidFill>
              </a:rPr>
            </a:br>
            <a:r>
              <a:rPr lang="en-US" dirty="0">
                <a:solidFill>
                  <a:schemeClr val="tx1"/>
                </a:solidFill>
              </a:rPr>
              <a:t> Public improvements allowable under Texas </a:t>
            </a:r>
            <a:r>
              <a:rPr lang="en-US" dirty="0" smtClean="0">
                <a:solidFill>
                  <a:schemeClr val="tx1"/>
                </a:solidFill>
              </a:rPr>
              <a:t>Law:</a:t>
            </a:r>
            <a:r>
              <a:rPr lang="en-US" dirty="0">
                <a:solidFill>
                  <a:schemeClr val="tx1"/>
                </a:solidFill>
              </a:rPr>
              <a:t/>
            </a:r>
            <a:br>
              <a:rPr lang="en-US" dirty="0">
                <a:solidFill>
                  <a:schemeClr val="tx1"/>
                </a:solidFill>
              </a:rPr>
            </a:br>
            <a:endParaRPr lang="en-US" dirty="0">
              <a:solidFill>
                <a:schemeClr val="tx1"/>
              </a:solidFill>
            </a:endParaRPr>
          </a:p>
        </p:txBody>
      </p:sp>
      <p:sp>
        <p:nvSpPr>
          <p:cNvPr id="3" name="TextBox 2"/>
          <p:cNvSpPr txBox="1"/>
          <p:nvPr/>
        </p:nvSpPr>
        <p:spPr>
          <a:xfrm>
            <a:off x="1028700" y="1808018"/>
            <a:ext cx="10224655" cy="378565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Public improvements scheduled for the Zones include, but are not limited to, the construction of:</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sidewalks, cross walks and pedestrian crossing systems</a:t>
            </a:r>
          </a:p>
          <a:p>
            <a:r>
              <a:rPr lang="en-US" sz="1600" dirty="0">
                <a:latin typeface="Arial" panose="020B0604020202020204" pitchFamily="34" charset="0"/>
                <a:cs typeface="Arial" panose="020B0604020202020204" pitchFamily="34" charset="0"/>
              </a:rPr>
              <a:t> (ii) storm sewers and drainage ponds, </a:t>
            </a:r>
          </a:p>
          <a:p>
            <a:r>
              <a:rPr lang="en-US" sz="1600" dirty="0">
                <a:latin typeface="Arial" panose="020B0604020202020204" pitchFamily="34" charset="0"/>
                <a:cs typeface="Arial" panose="020B0604020202020204" pitchFamily="34" charset="0"/>
              </a:rPr>
              <a:t>(iii) sanitary sewers,</a:t>
            </a:r>
          </a:p>
          <a:p>
            <a:r>
              <a:rPr lang="en-US" sz="1600" dirty="0">
                <a:latin typeface="Arial" panose="020B0604020202020204" pitchFamily="34" charset="0"/>
                <a:cs typeface="Arial" panose="020B0604020202020204" pitchFamily="34" charset="0"/>
              </a:rPr>
              <a:t> (iv) landscaping, streetscape, fountains, works of art, and benches,</a:t>
            </a:r>
          </a:p>
          <a:p>
            <a:r>
              <a:rPr lang="en-US" sz="1600" dirty="0">
                <a:latin typeface="Arial" panose="020B0604020202020204" pitchFamily="34" charset="0"/>
                <a:cs typeface="Arial" panose="020B0604020202020204" pitchFamily="34" charset="0"/>
              </a:rPr>
              <a:t>(v) plazas, squares, pedestrian malls, trails, and other public spaces,</a:t>
            </a:r>
          </a:p>
          <a:p>
            <a:r>
              <a:rPr lang="en-US" sz="1600" dirty="0">
                <a:latin typeface="Arial" panose="020B0604020202020204" pitchFamily="34" charset="0"/>
                <a:cs typeface="Arial" panose="020B0604020202020204" pitchFamily="34" charset="0"/>
              </a:rPr>
              <a:t> (vi) parking lots and roadways, </a:t>
            </a:r>
          </a:p>
          <a:p>
            <a:r>
              <a:rPr lang="en-US" sz="1600" dirty="0">
                <a:latin typeface="Arial" panose="020B0604020202020204" pitchFamily="34" charset="0"/>
                <a:cs typeface="Arial" panose="020B0604020202020204" pitchFamily="34" charset="0"/>
              </a:rPr>
              <a:t>(vii) utility line relocation and installation,</a:t>
            </a:r>
          </a:p>
          <a:p>
            <a:r>
              <a:rPr lang="en-US" sz="1600" dirty="0">
                <a:latin typeface="Arial" panose="020B0604020202020204" pitchFamily="34" charset="0"/>
                <a:cs typeface="Arial" panose="020B0604020202020204" pitchFamily="34" charset="0"/>
              </a:rPr>
              <a:t> (viii) water system improvements </a:t>
            </a:r>
          </a:p>
          <a:p>
            <a:r>
              <a:rPr lang="en-US" sz="1600" dirty="0">
                <a:latin typeface="Arial" panose="020B0604020202020204" pitchFamily="34" charset="0"/>
                <a:cs typeface="Arial" panose="020B0604020202020204" pitchFamily="34" charset="0"/>
              </a:rPr>
              <a:t>(ix) parks, and outdoor performance spaces, </a:t>
            </a:r>
          </a:p>
          <a:p>
            <a:r>
              <a:rPr lang="en-US" sz="1600" dirty="0">
                <a:latin typeface="Arial" panose="020B0604020202020204" pitchFamily="34" charset="0"/>
                <a:cs typeface="Arial" panose="020B0604020202020204" pitchFamily="34" charset="0"/>
              </a:rPr>
              <a:t>(x) bicycle routes and facilities, </a:t>
            </a:r>
          </a:p>
          <a:p>
            <a:r>
              <a:rPr lang="en-US" sz="1600" dirty="0">
                <a:latin typeface="Arial" panose="020B0604020202020204" pitchFamily="34" charset="0"/>
                <a:cs typeface="Arial" panose="020B0604020202020204" pitchFamily="34" charset="0"/>
              </a:rPr>
              <a:t>(xi) public transportation projects, </a:t>
            </a:r>
          </a:p>
          <a:p>
            <a:r>
              <a:rPr lang="en-US" sz="1600" dirty="0">
                <a:latin typeface="Arial" panose="020B0604020202020204" pitchFamily="34" charset="0"/>
                <a:cs typeface="Arial" panose="020B0604020202020204" pitchFamily="34" charset="0"/>
              </a:rPr>
              <a:t>(xii) signage, and</a:t>
            </a:r>
          </a:p>
          <a:p>
            <a:r>
              <a:rPr lang="en-US" sz="1600" dirty="0">
                <a:latin typeface="Arial" panose="020B0604020202020204" pitchFamily="34" charset="0"/>
                <a:cs typeface="Arial" panose="020B0604020202020204" pitchFamily="34" charset="0"/>
              </a:rPr>
              <a:t> (xiii) other related necessary or convenient public improvements (collectively, the “Project Costs”).</a:t>
            </a:r>
          </a:p>
        </p:txBody>
      </p:sp>
    </p:spTree>
    <p:extLst>
      <p:ext uri="{BB962C8B-B14F-4D97-AF65-F5344CB8AC3E}">
        <p14:creationId xmlns:p14="http://schemas.microsoft.com/office/powerpoint/2010/main" val="412586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What are the criteria for a TIRZ? </a:t>
            </a:r>
            <a:endParaRPr lang="en-US" dirty="0">
              <a:solidFill>
                <a:schemeClr val="tx1"/>
              </a:solidFill>
            </a:endParaRPr>
          </a:p>
        </p:txBody>
      </p:sp>
      <p:sp>
        <p:nvSpPr>
          <p:cNvPr id="3" name="TextBox 2"/>
          <p:cNvSpPr txBox="1"/>
          <p:nvPr/>
        </p:nvSpPr>
        <p:spPr>
          <a:xfrm>
            <a:off x="1039091" y="1787236"/>
            <a:ext cx="10536382" cy="4031873"/>
          </a:xfrm>
          <a:prstGeom prst="rect">
            <a:avLst/>
          </a:prstGeom>
          <a:noFill/>
        </p:spPr>
        <p:txBody>
          <a:bodyPr wrap="square" rtlCol="0">
            <a:spAutoFit/>
          </a:bodyPr>
          <a:lstStyle/>
          <a:p>
            <a:pPr>
              <a:defRPr/>
            </a:pPr>
            <a:r>
              <a:rPr lang="en-US" sz="1600" b="1" dirty="0">
                <a:latin typeface="Arial" panose="020B0604020202020204" pitchFamily="34" charset="0"/>
                <a:cs typeface="Arial" panose="020B0604020202020204" pitchFamily="34" charset="0"/>
              </a:rPr>
              <a:t>Chapter 311 of Tax Code Requires:</a:t>
            </a:r>
          </a:p>
          <a:p>
            <a:pPr>
              <a:defRPr/>
            </a:pPr>
            <a:r>
              <a:rPr lang="en-US" sz="1600" b="1" u="sng" dirty="0">
                <a:latin typeface="Arial" panose="020B0604020202020204" pitchFamily="34" charset="0"/>
                <a:cs typeface="Arial" panose="020B0604020202020204" pitchFamily="34" charset="0"/>
              </a:rPr>
              <a:t>311.005 (1) Substantially arrest or impair the sound growth of the municipality… due</a:t>
            </a:r>
          </a:p>
          <a:p>
            <a:pPr>
              <a:defRPr/>
            </a:pPr>
            <a:r>
              <a:rPr lang="en-US" sz="1600" b="1" u="sng" dirty="0">
                <a:latin typeface="Arial" panose="020B0604020202020204" pitchFamily="34" charset="0"/>
                <a:cs typeface="Arial" panose="020B0604020202020204" pitchFamily="34" charset="0"/>
              </a:rPr>
              <a:t>to the presence of:</a:t>
            </a:r>
          </a:p>
          <a:p>
            <a:pPr>
              <a:defRPr/>
            </a:pPr>
            <a:endParaRPr lang="en-US" sz="1600" b="1" u="sng" dirty="0">
              <a:latin typeface="Arial" panose="020B0604020202020204" pitchFamily="34" charset="0"/>
              <a:cs typeface="Arial" panose="020B0604020202020204" pitchFamily="34" charset="0"/>
            </a:endParaRPr>
          </a:p>
          <a:p>
            <a:pPr>
              <a:defRPr/>
            </a:pPr>
            <a:r>
              <a:rPr lang="en-US" sz="1600" dirty="0">
                <a:latin typeface="Arial" panose="020B0604020202020204" pitchFamily="34" charset="0"/>
                <a:cs typeface="Arial" panose="020B0604020202020204" pitchFamily="34" charset="0"/>
              </a:rPr>
              <a:t>(A) Substantial number of substandard, slum, deteriorated, or deteriorating structures;</a:t>
            </a:r>
          </a:p>
          <a:p>
            <a:pPr>
              <a:defRPr/>
            </a:pPr>
            <a:r>
              <a:rPr lang="en-US" sz="1600" dirty="0">
                <a:latin typeface="Arial" panose="020B0604020202020204" pitchFamily="34" charset="0"/>
                <a:cs typeface="Arial" panose="020B0604020202020204" pitchFamily="34" charset="0"/>
              </a:rPr>
              <a:t>(B) Predominance of defective or inadequate sidewalk or street layout;</a:t>
            </a:r>
          </a:p>
          <a:p>
            <a:pPr>
              <a:defRPr/>
            </a:pPr>
            <a:r>
              <a:rPr lang="en-US" sz="1600" dirty="0">
                <a:latin typeface="Arial" panose="020B0604020202020204" pitchFamily="34" charset="0"/>
                <a:cs typeface="Arial" panose="020B0604020202020204" pitchFamily="34" charset="0"/>
              </a:rPr>
              <a:t>(C) Faulty lot layout in relation to size, adequacy, accessibility or usefulness;</a:t>
            </a:r>
          </a:p>
          <a:p>
            <a:pPr>
              <a:defRPr/>
            </a:pPr>
            <a:r>
              <a:rPr lang="en-US" sz="1600" dirty="0">
                <a:latin typeface="Arial" panose="020B0604020202020204" pitchFamily="34" charset="0"/>
                <a:cs typeface="Arial" panose="020B0604020202020204" pitchFamily="34" charset="0"/>
              </a:rPr>
              <a:t>(D) Unsanitary or unsafe conditions;</a:t>
            </a:r>
          </a:p>
          <a:p>
            <a:pPr>
              <a:defRPr/>
            </a:pPr>
            <a:r>
              <a:rPr lang="en-US" sz="1600" dirty="0">
                <a:latin typeface="Arial" panose="020B0604020202020204" pitchFamily="34" charset="0"/>
                <a:cs typeface="Arial" panose="020B0604020202020204" pitchFamily="34" charset="0"/>
              </a:rPr>
              <a:t>(E) Deterioration of site or other improvements;</a:t>
            </a:r>
          </a:p>
          <a:p>
            <a:pPr>
              <a:defRPr/>
            </a:pPr>
            <a:r>
              <a:rPr lang="en-US" sz="1600" dirty="0">
                <a:latin typeface="Arial" panose="020B0604020202020204" pitchFamily="34" charset="0"/>
                <a:cs typeface="Arial" panose="020B0604020202020204" pitchFamily="34" charset="0"/>
              </a:rPr>
              <a:t>(F) Tax or special assessment delinquency exceeding fair value of the land</a:t>
            </a:r>
          </a:p>
          <a:p>
            <a:pPr>
              <a:defRPr/>
            </a:pPr>
            <a:r>
              <a:rPr lang="en-US" sz="1600" dirty="0">
                <a:latin typeface="Arial" panose="020B0604020202020204" pitchFamily="34" charset="0"/>
                <a:cs typeface="Arial" panose="020B0604020202020204" pitchFamily="34" charset="0"/>
              </a:rPr>
              <a:t>(G) Defective or unusual conditions of title; </a:t>
            </a:r>
            <a:r>
              <a:rPr lang="en-US" sz="1600" b="1" dirty="0">
                <a:latin typeface="Arial" panose="020B0604020202020204" pitchFamily="34" charset="0"/>
                <a:cs typeface="Arial" panose="020B0604020202020204" pitchFamily="34" charset="0"/>
              </a:rPr>
              <a:t>or</a:t>
            </a:r>
          </a:p>
          <a:p>
            <a:pPr>
              <a:defRPr/>
            </a:pPr>
            <a:r>
              <a:rPr lang="en-US" sz="1600" dirty="0">
                <a:latin typeface="Arial" panose="020B0604020202020204" pitchFamily="34" charset="0"/>
                <a:cs typeface="Arial" panose="020B0604020202020204" pitchFamily="34" charset="0"/>
              </a:rPr>
              <a:t>(H) Conditions that endanger life or property by fire or other cause.</a:t>
            </a:r>
          </a:p>
          <a:p>
            <a:pPr>
              <a:defRPr/>
            </a:pPr>
            <a:endParaRPr lang="en-US" sz="1600" dirty="0">
              <a:latin typeface="Arial" panose="020B0604020202020204" pitchFamily="34" charset="0"/>
              <a:cs typeface="Arial" panose="020B0604020202020204" pitchFamily="34" charset="0"/>
            </a:endParaRPr>
          </a:p>
          <a:p>
            <a:pPr>
              <a:defRPr/>
            </a:pPr>
            <a:r>
              <a:rPr lang="en-US" sz="1600" b="1" u="sng" dirty="0">
                <a:latin typeface="Arial" panose="020B0604020202020204" pitchFamily="34" charset="0"/>
                <a:cs typeface="Arial" panose="020B0604020202020204" pitchFamily="34" charset="0"/>
              </a:rPr>
              <a:t>311.005 (2) Be predominantly open and, because of obsolete platting, deterioration</a:t>
            </a:r>
          </a:p>
          <a:p>
            <a:pPr>
              <a:defRPr/>
            </a:pPr>
            <a:r>
              <a:rPr lang="en-US" sz="1600" b="1" u="sng" dirty="0">
                <a:latin typeface="Arial" panose="020B0604020202020204" pitchFamily="34" charset="0"/>
                <a:cs typeface="Arial" panose="020B0604020202020204" pitchFamily="34" charset="0"/>
              </a:rPr>
              <a:t>of structures or site improvements, or other factors, substantially impair or arrest the</a:t>
            </a:r>
          </a:p>
          <a:p>
            <a:pPr>
              <a:defRPr/>
            </a:pPr>
            <a:r>
              <a:rPr lang="en-US" sz="1600" b="1" u="sng" dirty="0">
                <a:latin typeface="Arial" panose="020B0604020202020204" pitchFamily="34" charset="0"/>
                <a:cs typeface="Arial" panose="020B0604020202020204" pitchFamily="34" charset="0"/>
              </a:rPr>
              <a:t>sound growth of the municipality</a:t>
            </a:r>
          </a:p>
        </p:txBody>
      </p:sp>
    </p:spTree>
    <p:extLst>
      <p:ext uri="{BB962C8B-B14F-4D97-AF65-F5344CB8AC3E}">
        <p14:creationId xmlns:p14="http://schemas.microsoft.com/office/powerpoint/2010/main" val="389893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TIRZ is not…</a:t>
            </a:r>
            <a:endParaRPr lang="en-US" dirty="0">
              <a:solidFill>
                <a:schemeClr val="tx1"/>
              </a:solidFill>
            </a:endParaRPr>
          </a:p>
        </p:txBody>
      </p:sp>
      <p:sp>
        <p:nvSpPr>
          <p:cNvPr id="3" name="TextBox 2"/>
          <p:cNvSpPr txBox="1"/>
          <p:nvPr/>
        </p:nvSpPr>
        <p:spPr>
          <a:xfrm>
            <a:off x="789709" y="1672936"/>
            <a:ext cx="10567555"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Not a gift or windfall to </a:t>
            </a:r>
            <a:r>
              <a:rPr lang="en-US" sz="2800" dirty="0" smtClean="0">
                <a:latin typeface="Arial" panose="020B0604020202020204" pitchFamily="34" charset="0"/>
                <a:cs typeface="Arial" panose="020B0604020202020204" pitchFamily="34" charset="0"/>
              </a:rPr>
              <a:t>developers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Not a tax abatement or rebate of taxes; anyone owning property in the TIRZ pays property taxes, including the </a:t>
            </a:r>
            <a:r>
              <a:rPr lang="en-US" sz="2800" dirty="0" smtClean="0">
                <a:latin typeface="Arial" panose="020B0604020202020204" pitchFamily="34" charset="0"/>
                <a:cs typeface="Arial" panose="020B0604020202020204" pitchFamily="34" charset="0"/>
              </a:rPr>
              <a:t>developers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Not </a:t>
            </a:r>
            <a:r>
              <a:rPr lang="en-US" sz="2800" dirty="0">
                <a:latin typeface="Arial" panose="020B0604020202020204" pitchFamily="34" charset="0"/>
                <a:cs typeface="Arial" panose="020B0604020202020204" pitchFamily="34" charset="0"/>
              </a:rPr>
              <a:t>a “freezing” of taxes or tax rates</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Not </a:t>
            </a:r>
            <a:r>
              <a:rPr lang="en-US" sz="2800" dirty="0">
                <a:latin typeface="Arial" panose="020B0604020202020204" pitchFamily="34" charset="0"/>
                <a:cs typeface="Arial" panose="020B0604020202020204" pitchFamily="34" charset="0"/>
              </a:rPr>
              <a:t>a mechanism for skirting city regulatory process or codes</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Cannot </a:t>
            </a:r>
            <a:r>
              <a:rPr lang="en-US" sz="2800" dirty="0">
                <a:latin typeface="Arial" panose="020B0604020202020204" pitchFamily="34" charset="0"/>
                <a:cs typeface="Arial" panose="020B0604020202020204" pitchFamily="34" charset="0"/>
              </a:rPr>
              <a:t>trigger a tax increase</a:t>
            </a:r>
          </a:p>
        </p:txBody>
      </p:sp>
    </p:spTree>
    <p:extLst>
      <p:ext uri="{BB962C8B-B14F-4D97-AF65-F5344CB8AC3E}">
        <p14:creationId xmlns:p14="http://schemas.microsoft.com/office/powerpoint/2010/main" val="2923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TIRZ has been successful </a:t>
            </a:r>
            <a:endParaRPr lang="en-US" dirty="0">
              <a:solidFill>
                <a:schemeClr val="tx1"/>
              </a:solidFill>
            </a:endParaRPr>
          </a:p>
        </p:txBody>
      </p:sp>
      <p:sp>
        <p:nvSpPr>
          <p:cNvPr id="3" name="TextBox 2"/>
          <p:cNvSpPr txBox="1"/>
          <p:nvPr/>
        </p:nvSpPr>
        <p:spPr>
          <a:xfrm>
            <a:off x="838200" y="1690688"/>
            <a:ext cx="9881755" cy="255454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TIRZ are “tools” and as such are neither inherently good nor inherently bad</a:t>
            </a:r>
          </a:p>
          <a:p>
            <a:r>
              <a:rPr lang="en-US" sz="1600" dirty="0">
                <a:latin typeface="Arial" panose="020B0604020202020204" pitchFamily="34" charset="0"/>
                <a:cs typeface="Arial" panose="020B0604020202020204" pitchFamily="34" charset="0"/>
              </a:rPr>
              <a:t>Successful TIRZ usually have clearly identified needs and focused solutions, i.e. programs and development partners to fill need (Arlington Stadium was a TIRZ project.)</a:t>
            </a:r>
          </a:p>
          <a:p>
            <a:r>
              <a:rPr lang="en-US" sz="1600" dirty="0">
                <a:latin typeface="Arial" panose="020B0604020202020204" pitchFamily="34" charset="0"/>
                <a:cs typeface="Arial" panose="020B0604020202020204" pitchFamily="34" charset="0"/>
              </a:rPr>
              <a:t>TIRZ are focused capital improvement programs, paying for needed  infrastructure based on likelihood of redevelopment</a:t>
            </a:r>
          </a:p>
          <a:p>
            <a:r>
              <a:rPr lang="en-US" sz="1600" dirty="0">
                <a:latin typeface="Arial" panose="020B0604020202020204" pitchFamily="34" charset="0"/>
                <a:cs typeface="Arial" panose="020B0604020202020204" pitchFamily="34" charset="0"/>
              </a:rPr>
              <a:t>TIRZ are usually performance based public/private partnerships</a:t>
            </a:r>
          </a:p>
          <a:p>
            <a:r>
              <a:rPr lang="en-US" sz="1600" dirty="0">
                <a:latin typeface="Arial" panose="020B0604020202020204" pitchFamily="34" charset="0"/>
                <a:cs typeface="Arial" panose="020B0604020202020204" pitchFamily="34" charset="0"/>
              </a:rPr>
              <a:t>TIRZ are usually long term in </a:t>
            </a:r>
            <a:r>
              <a:rPr lang="en-US" sz="1600" dirty="0" smtClean="0">
                <a:latin typeface="Arial" panose="020B0604020202020204" pitchFamily="34" charset="0"/>
                <a:cs typeface="Arial" panose="020B0604020202020204" pitchFamily="34" charset="0"/>
              </a:rPr>
              <a:t>nature</a:t>
            </a: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A few examples of cities who have successfully used TIRZ: </a:t>
            </a:r>
          </a:p>
          <a:p>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2649682" y="4245233"/>
            <a:ext cx="6005946" cy="1754326"/>
          </a:xfrm>
          <a:prstGeom prst="rect">
            <a:avLst/>
          </a:prstGeom>
          <a:noFill/>
        </p:spPr>
        <p:txBody>
          <a:bodyPr wrap="square" numCol="3" rtlCol="0">
            <a:spAutoFit/>
          </a:bodyPr>
          <a:lstStyle/>
          <a:p>
            <a:r>
              <a:rPr lang="en-US" dirty="0">
                <a:latin typeface="Arial" panose="020B0604020202020204" pitchFamily="34" charset="0"/>
                <a:cs typeface="Arial" panose="020B0604020202020204" pitchFamily="34" charset="0"/>
              </a:rPr>
              <a:t> Abilene</a:t>
            </a:r>
          </a:p>
          <a:p>
            <a:r>
              <a:rPr lang="en-US" dirty="0">
                <a:latin typeface="Arial" panose="020B0604020202020204" pitchFamily="34" charset="0"/>
                <a:cs typeface="Arial" panose="020B0604020202020204" pitchFamily="34" charset="0"/>
              </a:rPr>
              <a:t> Austin</a:t>
            </a:r>
          </a:p>
          <a:p>
            <a:r>
              <a:rPr lang="en-US" dirty="0">
                <a:latin typeface="Arial" panose="020B0604020202020204" pitchFamily="34" charset="0"/>
                <a:cs typeface="Arial" panose="020B0604020202020204" pitchFamily="34" charset="0"/>
              </a:rPr>
              <a:t> Brownsville</a:t>
            </a:r>
          </a:p>
          <a:p>
            <a:r>
              <a:rPr lang="en-US" dirty="0">
                <a:latin typeface="Arial" panose="020B0604020202020204" pitchFamily="34" charset="0"/>
                <a:cs typeface="Arial" panose="020B0604020202020204" pitchFamily="34" charset="0"/>
              </a:rPr>
              <a:t> Beaumont</a:t>
            </a:r>
          </a:p>
          <a:p>
            <a:r>
              <a:rPr lang="en-US" dirty="0">
                <a:latin typeface="Arial" panose="020B0604020202020204" pitchFamily="34" charset="0"/>
                <a:cs typeface="Arial" panose="020B0604020202020204" pitchFamily="34" charset="0"/>
              </a:rPr>
              <a:t> Bryan</a:t>
            </a:r>
          </a:p>
          <a:p>
            <a:r>
              <a:rPr lang="en-US" dirty="0">
                <a:latin typeface="Arial" panose="020B0604020202020204" pitchFamily="34" charset="0"/>
                <a:cs typeface="Arial" panose="020B0604020202020204" pitchFamily="34" charset="0"/>
              </a:rPr>
              <a:t> Dallas</a:t>
            </a:r>
          </a:p>
          <a:p>
            <a:r>
              <a:rPr lang="en-US" dirty="0">
                <a:latin typeface="Arial" panose="020B0604020202020204" pitchFamily="34" charset="0"/>
                <a:cs typeface="Arial" panose="020B0604020202020204" pitchFamily="34" charset="0"/>
              </a:rPr>
              <a:t> Ft. Worth</a:t>
            </a:r>
          </a:p>
          <a:p>
            <a:r>
              <a:rPr lang="en-US" dirty="0">
                <a:latin typeface="Arial" panose="020B0604020202020204" pitchFamily="34" charset="0"/>
                <a:cs typeface="Arial" panose="020B0604020202020204" pitchFamily="34" charset="0"/>
              </a:rPr>
              <a:t> Galveston</a:t>
            </a:r>
          </a:p>
          <a:p>
            <a:r>
              <a:rPr lang="en-US" dirty="0">
                <a:latin typeface="Arial" panose="020B0604020202020204" pitchFamily="34" charset="0"/>
                <a:cs typeface="Arial" panose="020B0604020202020204" pitchFamily="34" charset="0"/>
              </a:rPr>
              <a:t> Grapevine</a:t>
            </a:r>
          </a:p>
          <a:p>
            <a:r>
              <a:rPr lang="en-US" dirty="0">
                <a:latin typeface="Arial" panose="020B0604020202020204" pitchFamily="34" charset="0"/>
                <a:cs typeface="Arial" panose="020B0604020202020204" pitchFamily="34" charset="0"/>
              </a:rPr>
              <a:t> Houston</a:t>
            </a:r>
          </a:p>
          <a:p>
            <a:r>
              <a:rPr lang="en-US" dirty="0">
                <a:latin typeface="Arial" panose="020B0604020202020204" pitchFamily="34" charset="0"/>
                <a:cs typeface="Arial" panose="020B0604020202020204" pitchFamily="34" charset="0"/>
              </a:rPr>
              <a:t> Katy</a:t>
            </a:r>
          </a:p>
          <a:p>
            <a:r>
              <a:rPr lang="en-US" dirty="0">
                <a:latin typeface="Arial" panose="020B0604020202020204" pitchFamily="34" charset="0"/>
                <a:cs typeface="Arial" panose="020B0604020202020204" pitchFamily="34" charset="0"/>
              </a:rPr>
              <a:t> League City</a:t>
            </a:r>
          </a:p>
          <a:p>
            <a:r>
              <a:rPr lang="en-US" dirty="0">
                <a:latin typeface="Arial" panose="020B0604020202020204" pitchFamily="34" charset="0"/>
                <a:cs typeface="Arial" panose="020B0604020202020204" pitchFamily="34" charset="0"/>
              </a:rPr>
              <a:t> Pearland</a:t>
            </a:r>
          </a:p>
          <a:p>
            <a:r>
              <a:rPr lang="en-US" dirty="0">
                <a:latin typeface="Arial" panose="020B0604020202020204" pitchFamily="34" charset="0"/>
                <a:cs typeface="Arial" panose="020B0604020202020204" pitchFamily="34" charset="0"/>
              </a:rPr>
              <a:t> San Antonio</a:t>
            </a:r>
          </a:p>
          <a:p>
            <a:r>
              <a:rPr lang="en-US" dirty="0">
                <a:latin typeface="Arial" panose="020B0604020202020204" pitchFamily="34" charset="0"/>
                <a:cs typeface="Arial" panose="020B0604020202020204" pitchFamily="34" charset="0"/>
              </a:rPr>
              <a:t> South Lake</a:t>
            </a:r>
          </a:p>
          <a:p>
            <a:r>
              <a:rPr lang="en-US" dirty="0">
                <a:latin typeface="Arial" panose="020B0604020202020204" pitchFamily="34" charset="0"/>
                <a:cs typeface="Arial" panose="020B0604020202020204" pitchFamily="34" charset="0"/>
              </a:rPr>
              <a:t> Sugar Land</a:t>
            </a:r>
          </a:p>
          <a:p>
            <a:r>
              <a:rPr lang="en-US" dirty="0">
                <a:latin typeface="Arial" panose="020B0604020202020204" pitchFamily="34" charset="0"/>
                <a:cs typeface="Arial" panose="020B0604020202020204" pitchFamily="34" charset="0"/>
              </a:rPr>
              <a:t>Tyler</a:t>
            </a:r>
          </a:p>
        </p:txBody>
      </p:sp>
    </p:spTree>
    <p:extLst>
      <p:ext uri="{BB962C8B-B14F-4D97-AF65-F5344CB8AC3E}">
        <p14:creationId xmlns:p14="http://schemas.microsoft.com/office/powerpoint/2010/main" val="220652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91152"/>
            <a:ext cx="10515600" cy="1325563"/>
          </a:xfrm>
        </p:spPr>
        <p:txBody>
          <a:bodyPr>
            <a:normAutofit fontScale="90000"/>
          </a:bodyPr>
          <a:lstStyle/>
          <a:p>
            <a:r>
              <a:rPr lang="en-US" dirty="0"/>
              <a:t/>
            </a:r>
            <a:br>
              <a:rPr lang="en-US" dirty="0"/>
            </a:br>
            <a:r>
              <a:rPr lang="en-US" dirty="0">
                <a:solidFill>
                  <a:schemeClr val="tx1"/>
                </a:solidFill>
              </a:rPr>
              <a:t>Why </a:t>
            </a:r>
            <a:r>
              <a:rPr lang="en-US" dirty="0" smtClean="0">
                <a:solidFill>
                  <a:schemeClr val="tx1"/>
                </a:solidFill>
              </a:rPr>
              <a:t>is TIRZ right </a:t>
            </a:r>
            <a:r>
              <a:rPr lang="en-US" dirty="0">
                <a:solidFill>
                  <a:schemeClr val="tx1"/>
                </a:solidFill>
              </a:rPr>
              <a:t>for Texarkana, Texas ?</a:t>
            </a:r>
            <a:r>
              <a:rPr lang="en-US" dirty="0"/>
              <a:t/>
            </a:r>
            <a:br>
              <a:rPr lang="en-US" dirty="0"/>
            </a:br>
            <a:endParaRPr lang="en-US" dirty="0"/>
          </a:p>
        </p:txBody>
      </p:sp>
      <p:sp>
        <p:nvSpPr>
          <p:cNvPr id="3" name="TextBox 2"/>
          <p:cNvSpPr txBox="1"/>
          <p:nvPr/>
        </p:nvSpPr>
        <p:spPr>
          <a:xfrm>
            <a:off x="1082385" y="2660073"/>
            <a:ext cx="10027227"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TIRZ is performance-driven, another words, no money is spent until work is completed</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 Pro-active plan that puts developers on notice of what City may do</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Financing structure that is well-understood by the private developers</a:t>
            </a:r>
          </a:p>
          <a:p>
            <a:pPr marL="285750" indent="-285750">
              <a:buFont typeface="Arial" panose="020B0604020202020204" pitchFamily="34" charset="0"/>
              <a:buChar char="•"/>
            </a:pP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Ability </a:t>
            </a:r>
            <a:r>
              <a:rPr lang="en-US" sz="1600" dirty="0">
                <a:latin typeface="Arial" panose="020B0604020202020204" pitchFamily="34" charset="0"/>
                <a:cs typeface="Arial" panose="020B0604020202020204" pitchFamily="34" charset="0"/>
              </a:rPr>
              <a:t>to influence developer plans and projects over a long term</a:t>
            </a:r>
          </a:p>
        </p:txBody>
      </p:sp>
    </p:spTree>
    <p:extLst>
      <p:ext uri="{BB962C8B-B14F-4D97-AF65-F5344CB8AC3E}">
        <p14:creationId xmlns:p14="http://schemas.microsoft.com/office/powerpoint/2010/main" val="272153064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TC104033923[[fn=Depth]]</Template>
  <TotalTime>222</TotalTime>
  <Words>1033</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Corbel</vt:lpstr>
      <vt:lpstr>Depth</vt:lpstr>
      <vt:lpstr>  Tax Increment Refinancing Zone (TIRZ) Presentation</vt:lpstr>
      <vt:lpstr>What is a TIRZ? </vt:lpstr>
      <vt:lpstr>PowerPoint Presentation</vt:lpstr>
      <vt:lpstr>How TIRZ Funding works: </vt:lpstr>
      <vt:lpstr>  Public improvements allowable under Texas Law: </vt:lpstr>
      <vt:lpstr>What are the criteria for a TIRZ? </vt:lpstr>
      <vt:lpstr>TIRZ is not…</vt:lpstr>
      <vt:lpstr>TIRZ has been successful </vt:lpstr>
      <vt:lpstr> Why is TIRZ right for Texarkana, Texas ? </vt:lpstr>
      <vt:lpstr>Texarkana’s TIRZ Time Line</vt:lpstr>
      <vt:lpstr>To utilize tax increment financing (“TIF”) in Texas, a tax increment reinvestment zone (“TIRZ”) must be created over the specific geographic area (TIRZ Zone) where the public improvements will be constructed. Zones must be contiguous and are limited to the percentage of residential property allowed in the Zone. Above, Texarkana, Texas’ two zones are pictured.  </vt:lpstr>
      <vt:lpstr>What is the TIRZ process? </vt:lpstr>
      <vt:lpstr>There are two councils who are charged to protect the city’s interest: </vt:lpstr>
      <vt:lpstr>Summary</vt:lpstr>
    </vt:vector>
  </TitlesOfParts>
  <Company>ENTSCCM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Template  (Your Title Here)</dc:title>
  <dc:creator>TEX-Thompson, Lisa</dc:creator>
  <cp:lastModifiedBy>TEX-Thompson, Lisa</cp:lastModifiedBy>
  <cp:revision>10</cp:revision>
  <dcterms:created xsi:type="dcterms:W3CDTF">2014-01-23T17:53:14Z</dcterms:created>
  <dcterms:modified xsi:type="dcterms:W3CDTF">2014-02-24T22:52:50Z</dcterms:modified>
</cp:coreProperties>
</file>